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  <p:sldMasterId id="2147483997" r:id="rId2"/>
  </p:sldMasterIdLst>
  <p:notesMasterIdLst>
    <p:notesMasterId r:id="rId70"/>
  </p:notesMasterIdLst>
  <p:handoutMasterIdLst>
    <p:handoutMasterId r:id="rId71"/>
  </p:handoutMasterIdLst>
  <p:sldIdLst>
    <p:sldId id="1240" r:id="rId3"/>
    <p:sldId id="1241" r:id="rId4"/>
    <p:sldId id="1860" r:id="rId5"/>
    <p:sldId id="1854" r:id="rId6"/>
    <p:sldId id="1855" r:id="rId7"/>
    <p:sldId id="1856" r:id="rId8"/>
    <p:sldId id="1924" r:id="rId9"/>
    <p:sldId id="1925" r:id="rId10"/>
    <p:sldId id="1926" r:id="rId11"/>
    <p:sldId id="1927" r:id="rId12"/>
    <p:sldId id="1928" r:id="rId13"/>
    <p:sldId id="1929" r:id="rId14"/>
    <p:sldId id="1859" r:id="rId15"/>
    <p:sldId id="1830" r:id="rId16"/>
    <p:sldId id="1717" r:id="rId17"/>
    <p:sldId id="1762" r:id="rId18"/>
    <p:sldId id="1746" r:id="rId19"/>
    <p:sldId id="1763" r:id="rId20"/>
    <p:sldId id="1765" r:id="rId21"/>
    <p:sldId id="1861" r:id="rId22"/>
    <p:sldId id="1832" r:id="rId23"/>
    <p:sldId id="1922" r:id="rId24"/>
    <p:sldId id="1923" r:id="rId25"/>
    <p:sldId id="1867" r:id="rId26"/>
    <p:sldId id="1862" r:id="rId27"/>
    <p:sldId id="1863" r:id="rId28"/>
    <p:sldId id="1864" r:id="rId29"/>
    <p:sldId id="1865" r:id="rId30"/>
    <p:sldId id="1868" r:id="rId31"/>
    <p:sldId id="1869" r:id="rId32"/>
    <p:sldId id="1870" r:id="rId33"/>
    <p:sldId id="1871" r:id="rId34"/>
    <p:sldId id="1866" r:id="rId35"/>
    <p:sldId id="1873" r:id="rId36"/>
    <p:sldId id="1874" r:id="rId37"/>
    <p:sldId id="1875" r:id="rId38"/>
    <p:sldId id="1876" r:id="rId39"/>
    <p:sldId id="1877" r:id="rId40"/>
    <p:sldId id="1878" r:id="rId41"/>
    <p:sldId id="1879" r:id="rId42"/>
    <p:sldId id="1880" r:id="rId43"/>
    <p:sldId id="1886" r:id="rId44"/>
    <p:sldId id="1901" r:id="rId45"/>
    <p:sldId id="1902" r:id="rId46"/>
    <p:sldId id="1900" r:id="rId47"/>
    <p:sldId id="1887" r:id="rId48"/>
    <p:sldId id="1888" r:id="rId49"/>
    <p:sldId id="1895" r:id="rId50"/>
    <p:sldId id="1896" r:id="rId51"/>
    <p:sldId id="1897" r:id="rId52"/>
    <p:sldId id="1898" r:id="rId53"/>
    <p:sldId id="1899" r:id="rId54"/>
    <p:sldId id="1903" r:id="rId55"/>
    <p:sldId id="1904" r:id="rId56"/>
    <p:sldId id="1905" r:id="rId57"/>
    <p:sldId id="1906" r:id="rId58"/>
    <p:sldId id="1907" r:id="rId59"/>
    <p:sldId id="1914" r:id="rId60"/>
    <p:sldId id="1908" r:id="rId61"/>
    <p:sldId id="1909" r:id="rId62"/>
    <p:sldId id="1915" r:id="rId63"/>
    <p:sldId id="1916" r:id="rId64"/>
    <p:sldId id="1917" r:id="rId65"/>
    <p:sldId id="1910" r:id="rId66"/>
    <p:sldId id="1911" r:id="rId67"/>
    <p:sldId id="1918" r:id="rId68"/>
    <p:sldId id="1912" r:id="rId69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3333FF"/>
    <a:srgbClr val="F1A16F"/>
    <a:srgbClr val="8C86FA"/>
    <a:srgbClr val="F2FA8E"/>
    <a:srgbClr val="93FBD1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59" autoAdjust="0"/>
    <p:restoredTop sz="86483" autoAdjust="0"/>
  </p:normalViewPr>
  <p:slideViewPr>
    <p:cSldViewPr>
      <p:cViewPr varScale="1">
        <p:scale>
          <a:sx n="98" d="100"/>
          <a:sy n="98" d="100"/>
        </p:scale>
        <p:origin x="15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98"/>
    </p:cViewPr>
  </p:sorter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5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5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32BA8A1-1EAB-43C1-9588-08D49B6CB2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250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3D024F6-9115-4590-A14B-E62B05043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2183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fld id="{5C3185C1-25AF-4354-9410-A5F0BA11175C}" type="slidenum">
              <a:rPr lang="en-US" altLang="zh-CN" sz="1300" smtClean="0">
                <a:latin typeface="Arial" charset="0"/>
                <a:ea typeface="宋体" pitchFamily="2" charset="-122"/>
              </a:rPr>
              <a:pPr/>
              <a:t>1</a:t>
            </a:fld>
            <a:endParaRPr lang="en-US" altLang="zh-CN" sz="130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812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294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373A8FC-C46B-4ED7-91CE-12344F79860A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5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294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373A8FC-C46B-4ED7-91CE-12344F79860A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70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397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20E922A-3B4E-48DA-A937-ABC577BE137B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06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499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C09E491-B282-4CF9-B847-8E6B8C6A4D0A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369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602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5725B20-3D52-4D92-895D-00E0E0B1C51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33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704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7361D16-4F55-474C-A294-C1F07B911BB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116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806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3CCD939-D0EF-4C2F-AE24-97D22915A76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045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909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8E922B2-8152-4AB8-B5BF-C9E2920136A9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655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011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BB4FE96-02E2-4C55-9B92-DE36F458BAC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37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114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BE1D7C7-75D5-486A-9B0C-95617E6B4B3A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2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fld id="{30384C42-B79D-4350-8DB2-5A7D01A1B2A6}" type="slidenum">
              <a:rPr lang="en-US" altLang="zh-CN" sz="1300" smtClean="0">
                <a:latin typeface="Arial" charset="0"/>
                <a:ea typeface="宋体" pitchFamily="2" charset="-122"/>
              </a:rPr>
              <a:pPr/>
              <a:t>2</a:t>
            </a:fld>
            <a:endParaRPr lang="en-US" altLang="zh-CN" sz="130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444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216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95827D4-1F85-40E5-984B-CA79293125E3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984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318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606D160-DCEA-483B-A71E-EB2BB7B98015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436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421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C17A4EA-ED8F-4971-B9C1-7898CDD2CEA1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5013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523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A682AC6-D97E-450E-B5D1-95B8DF3CC18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248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626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C7251CD-E552-4028-9A15-3DCE933331D2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20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728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E052DC-3D89-4283-AF9C-AA09E74E9E5E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458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830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4887D8C-31D7-49B3-A25F-DDC5C872033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38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933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4D04286-6300-463B-8ECB-006821F68BC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036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035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64DA0C9-EDFA-4E56-B10F-1AC33413DD4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610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138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5371C57-8246-4AFD-9301-073AF4ECA8E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80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578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7BFE2A1-EACB-46F1-B56A-96706022E426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661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240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366F34A-2BFF-4B3B-A9C4-9B658FEEDCE7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4940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85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854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A50D33A-17F6-4778-B4C4-8F1928E80134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993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957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29F7893-57E6-4C2F-8745-D0479CC8843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36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059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8272CFC-2209-4434-949F-80B2DF8AA81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977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162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A05462C-0DAB-4560-AF5A-913A23A836D5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29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E916119-8A2B-48E7-BCA1-355B8B235A89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305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366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E1DDCB1-BDC5-492C-AFF2-871FEF27B0E2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610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469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94399FE-BC88-4D4B-98F7-E90C211729B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5345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571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C820514-9D2E-48D0-A5BD-8CF8D4C41535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3379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674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CA876F3-4CEE-40A3-A6DE-F99BC24E5CE0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44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680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DF90D3D-8E8A-41FA-B1FA-E2FA85EE795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011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776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F8F75B8-4479-4455-9E03-3DD2900B23D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803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878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A7A0F30-EC5D-4429-8931-45F1D622EE90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615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981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4E312F8-566E-4E1A-B8F3-FA921E232B6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4371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083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419C6AE-2A26-48EC-BC0A-6EA6416CC86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640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186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3A9877F-E3EA-4CA7-A0D5-1F7D926E459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351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288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7F11DB4-1315-4A9F-A800-E5BA9E285321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955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390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F32FE39-A902-4A4B-983E-E72E32038D52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103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493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31F846A-93F1-423E-A22A-F0D2EDDC0432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375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595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111858C-49EC-4DD8-8C91-CB9CA39A8D5B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77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698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1F85744-28BE-41DA-80E8-470F66FB222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77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782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556C6DB-70CD-4573-B6BB-395004439FF9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46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800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D77408D-A724-4BDA-A56C-A3FD18FA4F2E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574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902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94A15AB-6F21-4F02-95E2-A0B4AADBB09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759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005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9EF282A-383F-44E0-A1C7-E294DCADCAC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302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107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79283FF-8ADF-484E-901F-279B5E6D02D1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32959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210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5CDFFF-3A09-42B2-968D-9750E95CD0A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845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312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A66A5D7-F0F4-4CF9-8091-CCA1762AF26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8262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414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6790F1B-657A-4E42-91F7-9509E8830D84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66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885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D1465DF-3931-4F3B-A2D6-4552564CA8A6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16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987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F7CD67A-0719-4C51-AA3D-67E3B7DD44E7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45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090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1BD4271-F15C-4BEC-A8B9-1D173FDD88D5}" type="slidenum">
              <a:rPr lang="en-US" altLang="zh-CN" sz="1300"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30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468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192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2E44F7F-5ABD-4729-9B4C-51249B6DFC1D}" type="slidenum">
              <a:rPr lang="en-US" altLang="zh-CN" sz="1300"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CN" sz="130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98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80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834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01858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66254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77756FC-61A9-48EC-98A9-4E2A5392E6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941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BF26D-A5D1-47BF-A523-11D0E2B28A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9210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5B21F-6026-47CA-9CC9-DEE8F228EC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6517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795B3-A780-4082-A8A5-E8A9141036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19837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716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716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E3D86-3E84-4343-9538-47E004F52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21476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87E33-1D5E-4C50-AA12-FADB91B500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76752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C355E-B036-4598-80AE-D45EB47071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6673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463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C2BAA-CEA7-4D46-B111-983747A446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07969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70647-A81A-4381-9035-D0EEE32B36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017583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B0566-883B-47D1-A831-C3C106FC67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507460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1589A-EB61-4568-A85F-A34EFEA422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522068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E7687-CC36-4BE9-A919-E5F06D7C64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867920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9399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18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673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140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55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505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5131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4"/>
          <p:cNvSpPr>
            <a:spLocks noChangeArrowheads="1"/>
          </p:cNvSpPr>
          <p:nvPr/>
        </p:nvSpPr>
        <p:spPr bwMode="auto">
          <a:xfrm>
            <a:off x="609600" y="1087438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92" r:id="rId1"/>
    <p:sldLayoutId id="2147485270" r:id="rId2"/>
    <p:sldLayoutId id="2147485271" r:id="rId3"/>
    <p:sldLayoutId id="2147485272" r:id="rId4"/>
    <p:sldLayoutId id="2147485273" r:id="rId5"/>
    <p:sldLayoutId id="2147485274" r:id="rId6"/>
    <p:sldLayoutId id="2147485275" r:id="rId7"/>
    <p:sldLayoutId id="2147485276" r:id="rId8"/>
    <p:sldLayoutId id="2147485277" r:id="rId9"/>
    <p:sldLayoutId id="2147485278" r:id="rId10"/>
    <p:sldLayoutId id="2147485279" r:id="rId11"/>
    <p:sldLayoutId id="2147485280" r:id="rId12"/>
    <p:sldLayoutId id="2147485293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u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>
            <a:spLocks noChangeArrowheads="1"/>
          </p:cNvSpPr>
          <p:nvPr/>
        </p:nvSpPr>
        <p:spPr bwMode="auto">
          <a:xfrm>
            <a:off x="685800" y="3068638"/>
            <a:ext cx="7772400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71600"/>
            <a:ext cx="8001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+mn-lt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FontTx/>
              <a:buNone/>
              <a:defRPr sz="1200">
                <a:latin typeface="+mn-lt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latin typeface="+mn-lt"/>
                <a:ea typeface="黑体" pitchFamily="2" charset="-122"/>
              </a:defRPr>
            </a:lvl1pPr>
          </a:lstStyle>
          <a:p>
            <a:pPr>
              <a:defRPr/>
            </a:pPr>
            <a:fld id="{DDF062FB-A0EB-44BA-9E83-3ACF891153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81" r:id="rId1"/>
    <p:sldLayoutId id="2147485282" r:id="rId2"/>
    <p:sldLayoutId id="2147485283" r:id="rId3"/>
    <p:sldLayoutId id="2147485284" r:id="rId4"/>
    <p:sldLayoutId id="2147485285" r:id="rId5"/>
    <p:sldLayoutId id="2147485286" r:id="rId6"/>
    <p:sldLayoutId id="2147485287" r:id="rId7"/>
    <p:sldLayoutId id="2147485288" r:id="rId8"/>
    <p:sldLayoutId id="2147485289" r:id="rId9"/>
    <p:sldLayoutId id="2147485290" r:id="rId10"/>
    <p:sldLayoutId id="214748529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4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GCPCB/article/details/8834412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hyperlink" Target="http://image.baidu.com/i?ct=503316480&amp;z=0&amp;tn=baiduimagedetail&amp;word=%B5%E7%C2%B7%B0%E5&amp;in=2353&amp;cl=2&amp;cm=1&amp;sc=0&amp;lm=-1&amp;pn=2&amp;rn=1&amp;di=1196809724&amp;ln=200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850900"/>
            <a:ext cx="91440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3600" dirty="0">
                <a:solidFill>
                  <a:schemeClr val="tx2"/>
                </a:solidFill>
                <a:latin typeface="黑体" pitchFamily="49" charset="-122"/>
              </a:rPr>
              <a:t>Cadence </a:t>
            </a:r>
            <a:r>
              <a:rPr lang="zh-CN" altLang="en-US" sz="3600" dirty="0">
                <a:solidFill>
                  <a:schemeClr val="tx2"/>
                </a:solidFill>
                <a:latin typeface="黑体" pitchFamily="49" charset="-122"/>
              </a:rPr>
              <a:t>使用教程</a:t>
            </a:r>
          </a:p>
        </p:txBody>
      </p:sp>
      <p:sp>
        <p:nvSpPr>
          <p:cNvPr id="4100" name="Rectangle 10"/>
          <p:cNvSpPr>
            <a:spLocks noChangeArrowheads="1"/>
          </p:cNvSpPr>
          <p:nvPr/>
        </p:nvSpPr>
        <p:spPr bwMode="auto">
          <a:xfrm>
            <a:off x="0" y="5729288"/>
            <a:ext cx="914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dirty="0">
                <a:solidFill>
                  <a:srgbClr val="3333FF"/>
                </a:solidFill>
                <a:latin typeface="黑体" pitchFamily="49" charset="-122"/>
              </a:rPr>
              <a:t>2020</a:t>
            </a:r>
            <a:r>
              <a:rPr kumimoji="1" lang="zh-CN" altLang="en-US" sz="2800" dirty="0">
                <a:solidFill>
                  <a:srgbClr val="3333FF"/>
                </a:solidFill>
                <a:latin typeface="黑体" pitchFamily="49" charset="-122"/>
              </a:rPr>
              <a:t>年</a:t>
            </a:r>
            <a:r>
              <a:rPr kumimoji="1" lang="en-US" altLang="zh-CN" sz="2800" dirty="0">
                <a:solidFill>
                  <a:srgbClr val="3333FF"/>
                </a:solidFill>
                <a:latin typeface="黑体" pitchFamily="49" charset="-122"/>
              </a:rPr>
              <a:t>8</a:t>
            </a:r>
            <a:r>
              <a:rPr kumimoji="1" lang="zh-CN" altLang="en-US" sz="2800" dirty="0">
                <a:solidFill>
                  <a:srgbClr val="3333FF"/>
                </a:solidFill>
                <a:latin typeface="黑体" pitchFamily="49" charset="-122"/>
              </a:rPr>
              <a:t>月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152400" y="76200"/>
            <a:ext cx="8839200" cy="1066800"/>
            <a:chOff x="-8" y="59"/>
            <a:chExt cx="5760" cy="1057"/>
          </a:xfrm>
        </p:grpSpPr>
        <p:sp>
          <p:nvSpPr>
            <p:cNvPr id="31747" name="Rectangle 3"/>
            <p:cNvSpPr>
              <a:spLocks noChangeArrowheads="1"/>
            </p:cNvSpPr>
            <p:nvPr/>
          </p:nvSpPr>
          <p:spPr bwMode="ltGray">
            <a:xfrm>
              <a:off x="0" y="960"/>
              <a:ext cx="5752" cy="7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1748" name="Rectangle 4"/>
            <p:cNvSpPr>
              <a:spLocks noChangeArrowheads="1"/>
            </p:cNvSpPr>
            <p:nvPr/>
          </p:nvSpPr>
          <p:spPr bwMode="ltGray">
            <a:xfrm>
              <a:off x="0" y="1092"/>
              <a:ext cx="5752" cy="2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folHlink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1275" name="Group 5"/>
            <p:cNvGrpSpPr>
              <a:grpSpLocks/>
            </p:cNvGrpSpPr>
            <p:nvPr/>
          </p:nvGrpSpPr>
          <p:grpSpPr bwMode="auto">
            <a:xfrm>
              <a:off x="-8" y="59"/>
              <a:ext cx="833" cy="990"/>
              <a:chOff x="-8" y="59"/>
              <a:chExt cx="833" cy="990"/>
            </a:xfrm>
          </p:grpSpPr>
          <p:sp>
            <p:nvSpPr>
              <p:cNvPr id="11276" name="Freeform 6"/>
              <p:cNvSpPr>
                <a:spLocks/>
              </p:cNvSpPr>
              <p:nvPr/>
            </p:nvSpPr>
            <p:spPr bwMode="ltGray">
              <a:xfrm>
                <a:off x="-8" y="59"/>
                <a:ext cx="833" cy="990"/>
              </a:xfrm>
              <a:custGeom>
                <a:avLst/>
                <a:gdLst>
                  <a:gd name="T0" fmla="*/ 284 w 833"/>
                  <a:gd name="T1" fmla="*/ 448 h 990"/>
                  <a:gd name="T2" fmla="*/ 115 w 833"/>
                  <a:gd name="T3" fmla="*/ 0 h 990"/>
                  <a:gd name="T4" fmla="*/ 353 w 833"/>
                  <a:gd name="T5" fmla="*/ 398 h 990"/>
                  <a:gd name="T6" fmla="*/ 591 w 833"/>
                  <a:gd name="T7" fmla="*/ 0 h 990"/>
                  <a:gd name="T8" fmla="*/ 419 w 833"/>
                  <a:gd name="T9" fmla="*/ 448 h 990"/>
                  <a:gd name="T10" fmla="*/ 832 w 833"/>
                  <a:gd name="T11" fmla="*/ 495 h 990"/>
                  <a:gd name="T12" fmla="*/ 417 w 833"/>
                  <a:gd name="T13" fmla="*/ 540 h 990"/>
                  <a:gd name="T14" fmla="*/ 591 w 833"/>
                  <a:gd name="T15" fmla="*/ 989 h 990"/>
                  <a:gd name="T16" fmla="*/ 353 w 833"/>
                  <a:gd name="T17" fmla="*/ 590 h 990"/>
                  <a:gd name="T18" fmla="*/ 115 w 833"/>
                  <a:gd name="T19" fmla="*/ 989 h 990"/>
                  <a:gd name="T20" fmla="*/ 282 w 833"/>
                  <a:gd name="T21" fmla="*/ 543 h 990"/>
                  <a:gd name="T22" fmla="*/ 0 w 833"/>
                  <a:gd name="T23" fmla="*/ 509 h 990"/>
                  <a:gd name="T24" fmla="*/ 0 w 833"/>
                  <a:gd name="T25" fmla="*/ 479 h 990"/>
                  <a:gd name="T26" fmla="*/ 284 w 833"/>
                  <a:gd name="T27" fmla="*/ 448 h 99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33"/>
                  <a:gd name="T43" fmla="*/ 0 h 990"/>
                  <a:gd name="T44" fmla="*/ 833 w 833"/>
                  <a:gd name="T45" fmla="*/ 990 h 99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33" h="990">
                    <a:moveTo>
                      <a:pt x="284" y="448"/>
                    </a:moveTo>
                    <a:lnTo>
                      <a:pt x="115" y="0"/>
                    </a:lnTo>
                    <a:lnTo>
                      <a:pt x="353" y="398"/>
                    </a:lnTo>
                    <a:lnTo>
                      <a:pt x="591" y="0"/>
                    </a:lnTo>
                    <a:lnTo>
                      <a:pt x="419" y="448"/>
                    </a:lnTo>
                    <a:lnTo>
                      <a:pt x="832" y="495"/>
                    </a:lnTo>
                    <a:lnTo>
                      <a:pt x="417" y="540"/>
                    </a:lnTo>
                    <a:lnTo>
                      <a:pt x="591" y="989"/>
                    </a:lnTo>
                    <a:lnTo>
                      <a:pt x="353" y="590"/>
                    </a:lnTo>
                    <a:lnTo>
                      <a:pt x="115" y="989"/>
                    </a:lnTo>
                    <a:lnTo>
                      <a:pt x="282" y="543"/>
                    </a:lnTo>
                    <a:lnTo>
                      <a:pt x="0" y="509"/>
                    </a:lnTo>
                    <a:lnTo>
                      <a:pt x="0" y="479"/>
                    </a:lnTo>
                    <a:lnTo>
                      <a:pt x="284" y="448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277" name="Freeform 7"/>
              <p:cNvSpPr>
                <a:spLocks/>
              </p:cNvSpPr>
              <p:nvPr/>
            </p:nvSpPr>
            <p:spPr bwMode="ltGray">
              <a:xfrm>
                <a:off x="-4" y="194"/>
                <a:ext cx="698" cy="720"/>
              </a:xfrm>
              <a:custGeom>
                <a:avLst/>
                <a:gdLst>
                  <a:gd name="T0" fmla="*/ 279 w 698"/>
                  <a:gd name="T1" fmla="*/ 315 h 720"/>
                  <a:gd name="T2" fmla="*/ 173 w 698"/>
                  <a:gd name="T3" fmla="*/ 0 h 720"/>
                  <a:gd name="T4" fmla="*/ 349 w 698"/>
                  <a:gd name="T5" fmla="*/ 263 h 720"/>
                  <a:gd name="T6" fmla="*/ 519 w 698"/>
                  <a:gd name="T7" fmla="*/ 0 h 720"/>
                  <a:gd name="T8" fmla="*/ 415 w 698"/>
                  <a:gd name="T9" fmla="*/ 315 h 720"/>
                  <a:gd name="T10" fmla="*/ 697 w 698"/>
                  <a:gd name="T11" fmla="*/ 360 h 720"/>
                  <a:gd name="T12" fmla="*/ 413 w 698"/>
                  <a:gd name="T13" fmla="*/ 403 h 720"/>
                  <a:gd name="T14" fmla="*/ 519 w 698"/>
                  <a:gd name="T15" fmla="*/ 719 h 720"/>
                  <a:gd name="T16" fmla="*/ 349 w 698"/>
                  <a:gd name="T17" fmla="*/ 455 h 720"/>
                  <a:gd name="T18" fmla="*/ 173 w 698"/>
                  <a:gd name="T19" fmla="*/ 719 h 720"/>
                  <a:gd name="T20" fmla="*/ 278 w 698"/>
                  <a:gd name="T21" fmla="*/ 407 h 720"/>
                  <a:gd name="T22" fmla="*/ 0 w 698"/>
                  <a:gd name="T23" fmla="*/ 360 h 720"/>
                  <a:gd name="T24" fmla="*/ 279 w 698"/>
                  <a:gd name="T25" fmla="*/ 315 h 7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98"/>
                  <a:gd name="T40" fmla="*/ 0 h 720"/>
                  <a:gd name="T41" fmla="*/ 698 w 698"/>
                  <a:gd name="T42" fmla="*/ 720 h 72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98" h="720">
                    <a:moveTo>
                      <a:pt x="279" y="315"/>
                    </a:moveTo>
                    <a:lnTo>
                      <a:pt x="173" y="0"/>
                    </a:lnTo>
                    <a:lnTo>
                      <a:pt x="349" y="263"/>
                    </a:lnTo>
                    <a:lnTo>
                      <a:pt x="519" y="0"/>
                    </a:lnTo>
                    <a:lnTo>
                      <a:pt x="415" y="315"/>
                    </a:lnTo>
                    <a:lnTo>
                      <a:pt x="697" y="360"/>
                    </a:lnTo>
                    <a:lnTo>
                      <a:pt x="413" y="403"/>
                    </a:lnTo>
                    <a:lnTo>
                      <a:pt x="519" y="719"/>
                    </a:lnTo>
                    <a:lnTo>
                      <a:pt x="349" y="455"/>
                    </a:lnTo>
                    <a:lnTo>
                      <a:pt x="173" y="719"/>
                    </a:lnTo>
                    <a:lnTo>
                      <a:pt x="278" y="407"/>
                    </a:lnTo>
                    <a:lnTo>
                      <a:pt x="0" y="360"/>
                    </a:lnTo>
                    <a:lnTo>
                      <a:pt x="279" y="315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278" name="Freeform 8"/>
              <p:cNvSpPr>
                <a:spLocks/>
              </p:cNvSpPr>
              <p:nvPr/>
            </p:nvSpPr>
            <p:spPr bwMode="ltGray">
              <a:xfrm>
                <a:off x="99" y="212"/>
                <a:ext cx="493" cy="685"/>
              </a:xfrm>
              <a:custGeom>
                <a:avLst/>
                <a:gdLst>
                  <a:gd name="T0" fmla="*/ 0 w 493"/>
                  <a:gd name="T1" fmla="*/ 173 h 685"/>
                  <a:gd name="T2" fmla="*/ 223 w 493"/>
                  <a:gd name="T3" fmla="*/ 295 h 685"/>
                  <a:gd name="T4" fmla="*/ 246 w 493"/>
                  <a:gd name="T5" fmla="*/ 0 h 685"/>
                  <a:gd name="T6" fmla="*/ 268 w 493"/>
                  <a:gd name="T7" fmla="*/ 295 h 685"/>
                  <a:gd name="T8" fmla="*/ 490 w 493"/>
                  <a:gd name="T9" fmla="*/ 169 h 685"/>
                  <a:gd name="T10" fmla="*/ 290 w 493"/>
                  <a:gd name="T11" fmla="*/ 343 h 685"/>
                  <a:gd name="T12" fmla="*/ 492 w 493"/>
                  <a:gd name="T13" fmla="*/ 514 h 685"/>
                  <a:gd name="T14" fmla="*/ 268 w 493"/>
                  <a:gd name="T15" fmla="*/ 390 h 685"/>
                  <a:gd name="T16" fmla="*/ 246 w 493"/>
                  <a:gd name="T17" fmla="*/ 684 h 685"/>
                  <a:gd name="T18" fmla="*/ 223 w 493"/>
                  <a:gd name="T19" fmla="*/ 390 h 685"/>
                  <a:gd name="T20" fmla="*/ 0 w 493"/>
                  <a:gd name="T21" fmla="*/ 514 h 685"/>
                  <a:gd name="T22" fmla="*/ 201 w 493"/>
                  <a:gd name="T23" fmla="*/ 343 h 685"/>
                  <a:gd name="T24" fmla="*/ 0 w 493"/>
                  <a:gd name="T25" fmla="*/ 173 h 6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93"/>
                  <a:gd name="T40" fmla="*/ 0 h 685"/>
                  <a:gd name="T41" fmla="*/ 493 w 493"/>
                  <a:gd name="T42" fmla="*/ 685 h 68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93" h="685">
                    <a:moveTo>
                      <a:pt x="0" y="173"/>
                    </a:moveTo>
                    <a:lnTo>
                      <a:pt x="223" y="295"/>
                    </a:lnTo>
                    <a:lnTo>
                      <a:pt x="246" y="0"/>
                    </a:lnTo>
                    <a:lnTo>
                      <a:pt x="268" y="295"/>
                    </a:lnTo>
                    <a:lnTo>
                      <a:pt x="490" y="169"/>
                    </a:lnTo>
                    <a:lnTo>
                      <a:pt x="290" y="343"/>
                    </a:lnTo>
                    <a:lnTo>
                      <a:pt x="492" y="514"/>
                    </a:lnTo>
                    <a:lnTo>
                      <a:pt x="268" y="390"/>
                    </a:lnTo>
                    <a:lnTo>
                      <a:pt x="246" y="684"/>
                    </a:lnTo>
                    <a:lnTo>
                      <a:pt x="223" y="390"/>
                    </a:lnTo>
                    <a:lnTo>
                      <a:pt x="0" y="514"/>
                    </a:lnTo>
                    <a:lnTo>
                      <a:pt x="201" y="343"/>
                    </a:lnTo>
                    <a:lnTo>
                      <a:pt x="0" y="17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279" name="Freeform 9"/>
              <p:cNvSpPr>
                <a:spLocks/>
              </p:cNvSpPr>
              <p:nvPr/>
            </p:nvSpPr>
            <p:spPr bwMode="ltGray">
              <a:xfrm>
                <a:off x="283" y="467"/>
                <a:ext cx="124" cy="173"/>
              </a:xfrm>
              <a:custGeom>
                <a:avLst/>
                <a:gdLst>
                  <a:gd name="T0" fmla="*/ 0 w 124"/>
                  <a:gd name="T1" fmla="*/ 42 h 173"/>
                  <a:gd name="T2" fmla="*/ 51 w 124"/>
                  <a:gd name="T3" fmla="*/ 63 h 173"/>
                  <a:gd name="T4" fmla="*/ 61 w 124"/>
                  <a:gd name="T5" fmla="*/ 0 h 173"/>
                  <a:gd name="T6" fmla="*/ 71 w 124"/>
                  <a:gd name="T7" fmla="*/ 63 h 173"/>
                  <a:gd name="T8" fmla="*/ 123 w 124"/>
                  <a:gd name="T9" fmla="*/ 42 h 173"/>
                  <a:gd name="T10" fmla="*/ 83 w 124"/>
                  <a:gd name="T11" fmla="*/ 86 h 173"/>
                  <a:gd name="T12" fmla="*/ 123 w 124"/>
                  <a:gd name="T13" fmla="*/ 128 h 173"/>
                  <a:gd name="T14" fmla="*/ 71 w 124"/>
                  <a:gd name="T15" fmla="*/ 108 h 173"/>
                  <a:gd name="T16" fmla="*/ 61 w 124"/>
                  <a:gd name="T17" fmla="*/ 172 h 173"/>
                  <a:gd name="T18" fmla="*/ 51 w 124"/>
                  <a:gd name="T19" fmla="*/ 108 h 173"/>
                  <a:gd name="T20" fmla="*/ 0 w 124"/>
                  <a:gd name="T21" fmla="*/ 128 h 173"/>
                  <a:gd name="T22" fmla="*/ 39 w 124"/>
                  <a:gd name="T23" fmla="*/ 86 h 173"/>
                  <a:gd name="T24" fmla="*/ 0 w 124"/>
                  <a:gd name="T25" fmla="*/ 42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4"/>
                  <a:gd name="T40" fmla="*/ 0 h 173"/>
                  <a:gd name="T41" fmla="*/ 124 w 124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4" h="173">
                    <a:moveTo>
                      <a:pt x="0" y="42"/>
                    </a:moveTo>
                    <a:lnTo>
                      <a:pt x="51" y="63"/>
                    </a:lnTo>
                    <a:lnTo>
                      <a:pt x="61" y="0"/>
                    </a:lnTo>
                    <a:lnTo>
                      <a:pt x="71" y="63"/>
                    </a:lnTo>
                    <a:lnTo>
                      <a:pt x="123" y="42"/>
                    </a:lnTo>
                    <a:lnTo>
                      <a:pt x="83" y="86"/>
                    </a:lnTo>
                    <a:lnTo>
                      <a:pt x="123" y="128"/>
                    </a:lnTo>
                    <a:lnTo>
                      <a:pt x="71" y="108"/>
                    </a:lnTo>
                    <a:lnTo>
                      <a:pt x="61" y="172"/>
                    </a:lnTo>
                    <a:lnTo>
                      <a:pt x="51" y="108"/>
                    </a:lnTo>
                    <a:lnTo>
                      <a:pt x="0" y="128"/>
                    </a:lnTo>
                    <a:lnTo>
                      <a:pt x="39" y="8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9F9F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1267" name="Text Box 12"/>
          <p:cNvSpPr txBox="1">
            <a:spLocks noChangeArrowheads="1"/>
          </p:cNvSpPr>
          <p:nvPr/>
        </p:nvSpPr>
        <p:spPr bwMode="auto">
          <a:xfrm>
            <a:off x="477838" y="1144588"/>
            <a:ext cx="2020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 </a:t>
            </a:r>
            <a:r>
              <a:rPr lang="zh-CN" altLang="en-US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单面板</a:t>
            </a:r>
            <a:endParaRPr lang="zh-CN" altLang="en-US" sz="3200" b="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268" name="Picture 13" descr="单面板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44900"/>
            <a:ext cx="3952875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14" descr="单面板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624263"/>
            <a:ext cx="4027487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Rectangle 19"/>
          <p:cNvSpPr>
            <a:spLocks noChangeArrowheads="1"/>
          </p:cNvSpPr>
          <p:nvPr/>
        </p:nvSpPr>
        <p:spPr bwMode="auto">
          <a:xfrm>
            <a:off x="468313" y="1844675"/>
            <a:ext cx="79914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早期的电路板主要连接较大体积的元器件，由于制造工艺水平不够高，主要是以单面板为主。</a:t>
            </a:r>
          </a:p>
        </p:txBody>
      </p:sp>
      <p:sp>
        <p:nvSpPr>
          <p:cNvPr id="11271" name="Rectangle 21"/>
          <p:cNvSpPr>
            <a:spLocks noChangeArrowheads="1"/>
          </p:cNvSpPr>
          <p:nvPr/>
        </p:nvSpPr>
        <p:spPr bwMode="auto">
          <a:xfrm>
            <a:off x="1403350" y="188913"/>
            <a:ext cx="2425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</a:t>
            </a:r>
          </a:p>
        </p:txBody>
      </p:sp>
      <p:sp>
        <p:nvSpPr>
          <p:cNvPr id="11272" name="Text Box 17"/>
          <p:cNvSpPr txBox="1">
            <a:spLocks noChangeArrowheads="1"/>
          </p:cNvSpPr>
          <p:nvPr/>
        </p:nvSpPr>
        <p:spPr bwMode="auto">
          <a:xfrm>
            <a:off x="4500563" y="357188"/>
            <a:ext cx="4643437" cy="5794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印刷电路板的基本知识</a:t>
            </a:r>
          </a:p>
        </p:txBody>
      </p:sp>
    </p:spTree>
    <p:extLst>
      <p:ext uri="{BB962C8B-B14F-4D97-AF65-F5344CB8AC3E}">
        <p14:creationId xmlns:p14="http://schemas.microsoft.com/office/powerpoint/2010/main" val="222529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152400" y="76200"/>
            <a:ext cx="8839200" cy="1066800"/>
            <a:chOff x="-8" y="59"/>
            <a:chExt cx="5760" cy="1057"/>
          </a:xfrm>
        </p:grpSpPr>
        <p:sp>
          <p:nvSpPr>
            <p:cNvPr id="32771" name="Rectangle 3"/>
            <p:cNvSpPr>
              <a:spLocks noChangeArrowheads="1"/>
            </p:cNvSpPr>
            <p:nvPr/>
          </p:nvSpPr>
          <p:spPr bwMode="ltGray">
            <a:xfrm>
              <a:off x="0" y="960"/>
              <a:ext cx="5752" cy="7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772" name="Rectangle 4"/>
            <p:cNvSpPr>
              <a:spLocks noChangeArrowheads="1"/>
            </p:cNvSpPr>
            <p:nvPr/>
          </p:nvSpPr>
          <p:spPr bwMode="ltGray">
            <a:xfrm>
              <a:off x="0" y="1092"/>
              <a:ext cx="5752" cy="2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folHlink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2298" name="Group 5"/>
            <p:cNvGrpSpPr>
              <a:grpSpLocks/>
            </p:cNvGrpSpPr>
            <p:nvPr/>
          </p:nvGrpSpPr>
          <p:grpSpPr bwMode="auto">
            <a:xfrm>
              <a:off x="-8" y="59"/>
              <a:ext cx="833" cy="990"/>
              <a:chOff x="-8" y="59"/>
              <a:chExt cx="833" cy="990"/>
            </a:xfrm>
          </p:grpSpPr>
          <p:sp>
            <p:nvSpPr>
              <p:cNvPr id="12299" name="Freeform 6"/>
              <p:cNvSpPr>
                <a:spLocks/>
              </p:cNvSpPr>
              <p:nvPr/>
            </p:nvSpPr>
            <p:spPr bwMode="ltGray">
              <a:xfrm>
                <a:off x="-8" y="59"/>
                <a:ext cx="833" cy="990"/>
              </a:xfrm>
              <a:custGeom>
                <a:avLst/>
                <a:gdLst>
                  <a:gd name="T0" fmla="*/ 284 w 833"/>
                  <a:gd name="T1" fmla="*/ 448 h 990"/>
                  <a:gd name="T2" fmla="*/ 115 w 833"/>
                  <a:gd name="T3" fmla="*/ 0 h 990"/>
                  <a:gd name="T4" fmla="*/ 353 w 833"/>
                  <a:gd name="T5" fmla="*/ 398 h 990"/>
                  <a:gd name="T6" fmla="*/ 591 w 833"/>
                  <a:gd name="T7" fmla="*/ 0 h 990"/>
                  <a:gd name="T8" fmla="*/ 419 w 833"/>
                  <a:gd name="T9" fmla="*/ 448 h 990"/>
                  <a:gd name="T10" fmla="*/ 832 w 833"/>
                  <a:gd name="T11" fmla="*/ 495 h 990"/>
                  <a:gd name="T12" fmla="*/ 417 w 833"/>
                  <a:gd name="T13" fmla="*/ 540 h 990"/>
                  <a:gd name="T14" fmla="*/ 591 w 833"/>
                  <a:gd name="T15" fmla="*/ 989 h 990"/>
                  <a:gd name="T16" fmla="*/ 353 w 833"/>
                  <a:gd name="T17" fmla="*/ 590 h 990"/>
                  <a:gd name="T18" fmla="*/ 115 w 833"/>
                  <a:gd name="T19" fmla="*/ 989 h 990"/>
                  <a:gd name="T20" fmla="*/ 282 w 833"/>
                  <a:gd name="T21" fmla="*/ 543 h 990"/>
                  <a:gd name="T22" fmla="*/ 0 w 833"/>
                  <a:gd name="T23" fmla="*/ 509 h 990"/>
                  <a:gd name="T24" fmla="*/ 0 w 833"/>
                  <a:gd name="T25" fmla="*/ 479 h 990"/>
                  <a:gd name="T26" fmla="*/ 284 w 833"/>
                  <a:gd name="T27" fmla="*/ 448 h 99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33"/>
                  <a:gd name="T43" fmla="*/ 0 h 990"/>
                  <a:gd name="T44" fmla="*/ 833 w 833"/>
                  <a:gd name="T45" fmla="*/ 990 h 99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33" h="990">
                    <a:moveTo>
                      <a:pt x="284" y="448"/>
                    </a:moveTo>
                    <a:lnTo>
                      <a:pt x="115" y="0"/>
                    </a:lnTo>
                    <a:lnTo>
                      <a:pt x="353" y="398"/>
                    </a:lnTo>
                    <a:lnTo>
                      <a:pt x="591" y="0"/>
                    </a:lnTo>
                    <a:lnTo>
                      <a:pt x="419" y="448"/>
                    </a:lnTo>
                    <a:lnTo>
                      <a:pt x="832" y="495"/>
                    </a:lnTo>
                    <a:lnTo>
                      <a:pt x="417" y="540"/>
                    </a:lnTo>
                    <a:lnTo>
                      <a:pt x="591" y="989"/>
                    </a:lnTo>
                    <a:lnTo>
                      <a:pt x="353" y="590"/>
                    </a:lnTo>
                    <a:lnTo>
                      <a:pt x="115" y="989"/>
                    </a:lnTo>
                    <a:lnTo>
                      <a:pt x="282" y="543"/>
                    </a:lnTo>
                    <a:lnTo>
                      <a:pt x="0" y="509"/>
                    </a:lnTo>
                    <a:lnTo>
                      <a:pt x="0" y="479"/>
                    </a:lnTo>
                    <a:lnTo>
                      <a:pt x="284" y="448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300" name="Freeform 7"/>
              <p:cNvSpPr>
                <a:spLocks/>
              </p:cNvSpPr>
              <p:nvPr/>
            </p:nvSpPr>
            <p:spPr bwMode="ltGray">
              <a:xfrm>
                <a:off x="-4" y="194"/>
                <a:ext cx="698" cy="720"/>
              </a:xfrm>
              <a:custGeom>
                <a:avLst/>
                <a:gdLst>
                  <a:gd name="T0" fmla="*/ 279 w 698"/>
                  <a:gd name="T1" fmla="*/ 315 h 720"/>
                  <a:gd name="T2" fmla="*/ 173 w 698"/>
                  <a:gd name="T3" fmla="*/ 0 h 720"/>
                  <a:gd name="T4" fmla="*/ 349 w 698"/>
                  <a:gd name="T5" fmla="*/ 263 h 720"/>
                  <a:gd name="T6" fmla="*/ 519 w 698"/>
                  <a:gd name="T7" fmla="*/ 0 h 720"/>
                  <a:gd name="T8" fmla="*/ 415 w 698"/>
                  <a:gd name="T9" fmla="*/ 315 h 720"/>
                  <a:gd name="T10" fmla="*/ 697 w 698"/>
                  <a:gd name="T11" fmla="*/ 360 h 720"/>
                  <a:gd name="T12" fmla="*/ 413 w 698"/>
                  <a:gd name="T13" fmla="*/ 403 h 720"/>
                  <a:gd name="T14" fmla="*/ 519 w 698"/>
                  <a:gd name="T15" fmla="*/ 719 h 720"/>
                  <a:gd name="T16" fmla="*/ 349 w 698"/>
                  <a:gd name="T17" fmla="*/ 455 h 720"/>
                  <a:gd name="T18" fmla="*/ 173 w 698"/>
                  <a:gd name="T19" fmla="*/ 719 h 720"/>
                  <a:gd name="T20" fmla="*/ 278 w 698"/>
                  <a:gd name="T21" fmla="*/ 407 h 720"/>
                  <a:gd name="T22" fmla="*/ 0 w 698"/>
                  <a:gd name="T23" fmla="*/ 360 h 720"/>
                  <a:gd name="T24" fmla="*/ 279 w 698"/>
                  <a:gd name="T25" fmla="*/ 315 h 7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98"/>
                  <a:gd name="T40" fmla="*/ 0 h 720"/>
                  <a:gd name="T41" fmla="*/ 698 w 698"/>
                  <a:gd name="T42" fmla="*/ 720 h 72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98" h="720">
                    <a:moveTo>
                      <a:pt x="279" y="315"/>
                    </a:moveTo>
                    <a:lnTo>
                      <a:pt x="173" y="0"/>
                    </a:lnTo>
                    <a:lnTo>
                      <a:pt x="349" y="263"/>
                    </a:lnTo>
                    <a:lnTo>
                      <a:pt x="519" y="0"/>
                    </a:lnTo>
                    <a:lnTo>
                      <a:pt x="415" y="315"/>
                    </a:lnTo>
                    <a:lnTo>
                      <a:pt x="697" y="360"/>
                    </a:lnTo>
                    <a:lnTo>
                      <a:pt x="413" y="403"/>
                    </a:lnTo>
                    <a:lnTo>
                      <a:pt x="519" y="719"/>
                    </a:lnTo>
                    <a:lnTo>
                      <a:pt x="349" y="455"/>
                    </a:lnTo>
                    <a:lnTo>
                      <a:pt x="173" y="719"/>
                    </a:lnTo>
                    <a:lnTo>
                      <a:pt x="278" y="407"/>
                    </a:lnTo>
                    <a:lnTo>
                      <a:pt x="0" y="360"/>
                    </a:lnTo>
                    <a:lnTo>
                      <a:pt x="279" y="315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301" name="Freeform 8"/>
              <p:cNvSpPr>
                <a:spLocks/>
              </p:cNvSpPr>
              <p:nvPr/>
            </p:nvSpPr>
            <p:spPr bwMode="ltGray">
              <a:xfrm>
                <a:off x="99" y="212"/>
                <a:ext cx="493" cy="685"/>
              </a:xfrm>
              <a:custGeom>
                <a:avLst/>
                <a:gdLst>
                  <a:gd name="T0" fmla="*/ 0 w 493"/>
                  <a:gd name="T1" fmla="*/ 173 h 685"/>
                  <a:gd name="T2" fmla="*/ 223 w 493"/>
                  <a:gd name="T3" fmla="*/ 295 h 685"/>
                  <a:gd name="T4" fmla="*/ 246 w 493"/>
                  <a:gd name="T5" fmla="*/ 0 h 685"/>
                  <a:gd name="T6" fmla="*/ 268 w 493"/>
                  <a:gd name="T7" fmla="*/ 295 h 685"/>
                  <a:gd name="T8" fmla="*/ 490 w 493"/>
                  <a:gd name="T9" fmla="*/ 169 h 685"/>
                  <a:gd name="T10" fmla="*/ 290 w 493"/>
                  <a:gd name="T11" fmla="*/ 343 h 685"/>
                  <a:gd name="T12" fmla="*/ 492 w 493"/>
                  <a:gd name="T13" fmla="*/ 514 h 685"/>
                  <a:gd name="T14" fmla="*/ 268 w 493"/>
                  <a:gd name="T15" fmla="*/ 390 h 685"/>
                  <a:gd name="T16" fmla="*/ 246 w 493"/>
                  <a:gd name="T17" fmla="*/ 684 h 685"/>
                  <a:gd name="T18" fmla="*/ 223 w 493"/>
                  <a:gd name="T19" fmla="*/ 390 h 685"/>
                  <a:gd name="T20" fmla="*/ 0 w 493"/>
                  <a:gd name="T21" fmla="*/ 514 h 685"/>
                  <a:gd name="T22" fmla="*/ 201 w 493"/>
                  <a:gd name="T23" fmla="*/ 343 h 685"/>
                  <a:gd name="T24" fmla="*/ 0 w 493"/>
                  <a:gd name="T25" fmla="*/ 173 h 6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93"/>
                  <a:gd name="T40" fmla="*/ 0 h 685"/>
                  <a:gd name="T41" fmla="*/ 493 w 493"/>
                  <a:gd name="T42" fmla="*/ 685 h 68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93" h="685">
                    <a:moveTo>
                      <a:pt x="0" y="173"/>
                    </a:moveTo>
                    <a:lnTo>
                      <a:pt x="223" y="295"/>
                    </a:lnTo>
                    <a:lnTo>
                      <a:pt x="246" y="0"/>
                    </a:lnTo>
                    <a:lnTo>
                      <a:pt x="268" y="295"/>
                    </a:lnTo>
                    <a:lnTo>
                      <a:pt x="490" y="169"/>
                    </a:lnTo>
                    <a:lnTo>
                      <a:pt x="290" y="343"/>
                    </a:lnTo>
                    <a:lnTo>
                      <a:pt x="492" y="514"/>
                    </a:lnTo>
                    <a:lnTo>
                      <a:pt x="268" y="390"/>
                    </a:lnTo>
                    <a:lnTo>
                      <a:pt x="246" y="684"/>
                    </a:lnTo>
                    <a:lnTo>
                      <a:pt x="223" y="390"/>
                    </a:lnTo>
                    <a:lnTo>
                      <a:pt x="0" y="514"/>
                    </a:lnTo>
                    <a:lnTo>
                      <a:pt x="201" y="343"/>
                    </a:lnTo>
                    <a:lnTo>
                      <a:pt x="0" y="17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302" name="Freeform 9"/>
              <p:cNvSpPr>
                <a:spLocks/>
              </p:cNvSpPr>
              <p:nvPr/>
            </p:nvSpPr>
            <p:spPr bwMode="ltGray">
              <a:xfrm>
                <a:off x="283" y="467"/>
                <a:ext cx="124" cy="173"/>
              </a:xfrm>
              <a:custGeom>
                <a:avLst/>
                <a:gdLst>
                  <a:gd name="T0" fmla="*/ 0 w 124"/>
                  <a:gd name="T1" fmla="*/ 42 h 173"/>
                  <a:gd name="T2" fmla="*/ 51 w 124"/>
                  <a:gd name="T3" fmla="*/ 63 h 173"/>
                  <a:gd name="T4" fmla="*/ 61 w 124"/>
                  <a:gd name="T5" fmla="*/ 0 h 173"/>
                  <a:gd name="T6" fmla="*/ 71 w 124"/>
                  <a:gd name="T7" fmla="*/ 63 h 173"/>
                  <a:gd name="T8" fmla="*/ 123 w 124"/>
                  <a:gd name="T9" fmla="*/ 42 h 173"/>
                  <a:gd name="T10" fmla="*/ 83 w 124"/>
                  <a:gd name="T11" fmla="*/ 86 h 173"/>
                  <a:gd name="T12" fmla="*/ 123 w 124"/>
                  <a:gd name="T13" fmla="*/ 128 h 173"/>
                  <a:gd name="T14" fmla="*/ 71 w 124"/>
                  <a:gd name="T15" fmla="*/ 108 h 173"/>
                  <a:gd name="T16" fmla="*/ 61 w 124"/>
                  <a:gd name="T17" fmla="*/ 172 h 173"/>
                  <a:gd name="T18" fmla="*/ 51 w 124"/>
                  <a:gd name="T19" fmla="*/ 108 h 173"/>
                  <a:gd name="T20" fmla="*/ 0 w 124"/>
                  <a:gd name="T21" fmla="*/ 128 h 173"/>
                  <a:gd name="T22" fmla="*/ 39 w 124"/>
                  <a:gd name="T23" fmla="*/ 86 h 173"/>
                  <a:gd name="T24" fmla="*/ 0 w 124"/>
                  <a:gd name="T25" fmla="*/ 42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4"/>
                  <a:gd name="T40" fmla="*/ 0 h 173"/>
                  <a:gd name="T41" fmla="*/ 124 w 124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4" h="173">
                    <a:moveTo>
                      <a:pt x="0" y="42"/>
                    </a:moveTo>
                    <a:lnTo>
                      <a:pt x="51" y="63"/>
                    </a:lnTo>
                    <a:lnTo>
                      <a:pt x="61" y="0"/>
                    </a:lnTo>
                    <a:lnTo>
                      <a:pt x="71" y="63"/>
                    </a:lnTo>
                    <a:lnTo>
                      <a:pt x="123" y="42"/>
                    </a:lnTo>
                    <a:lnTo>
                      <a:pt x="83" y="86"/>
                    </a:lnTo>
                    <a:lnTo>
                      <a:pt x="123" y="128"/>
                    </a:lnTo>
                    <a:lnTo>
                      <a:pt x="71" y="108"/>
                    </a:lnTo>
                    <a:lnTo>
                      <a:pt x="61" y="172"/>
                    </a:lnTo>
                    <a:lnTo>
                      <a:pt x="51" y="108"/>
                    </a:lnTo>
                    <a:lnTo>
                      <a:pt x="0" y="128"/>
                    </a:lnTo>
                    <a:lnTo>
                      <a:pt x="39" y="8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9F9F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2291" name="Text Box 11"/>
          <p:cNvSpPr txBox="1">
            <a:spLocks noChangeArrowheads="1"/>
          </p:cNvSpPr>
          <p:nvPr/>
        </p:nvSpPr>
        <p:spPr bwMode="auto">
          <a:xfrm>
            <a:off x="468313" y="1125538"/>
            <a:ext cx="2020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lang="zh-CN" altLang="en-US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双面板</a:t>
            </a:r>
            <a:endParaRPr lang="zh-CN" altLang="en-US" sz="3200" b="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292" name="Rectangle 17"/>
          <p:cNvSpPr>
            <a:spLocks noChangeArrowheads="1"/>
          </p:cNvSpPr>
          <p:nvPr/>
        </p:nvSpPr>
        <p:spPr bwMode="auto">
          <a:xfrm>
            <a:off x="468313" y="1700213"/>
            <a:ext cx="83534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集成电路的出现使电路板的布局更加的复杂，因此出现了双面板，即：两面都可以走线的电路板。</a:t>
            </a:r>
          </a:p>
        </p:txBody>
      </p:sp>
      <p:sp>
        <p:nvSpPr>
          <p:cNvPr id="12293" name="Rectangle 18"/>
          <p:cNvSpPr>
            <a:spLocks noChangeArrowheads="1"/>
          </p:cNvSpPr>
          <p:nvPr/>
        </p:nvSpPr>
        <p:spPr bwMode="auto">
          <a:xfrm>
            <a:off x="1403350" y="188913"/>
            <a:ext cx="2425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sz="44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</a:t>
            </a:r>
          </a:p>
        </p:txBody>
      </p:sp>
      <p:sp>
        <p:nvSpPr>
          <p:cNvPr id="12294" name="Text Box 17"/>
          <p:cNvSpPr txBox="1">
            <a:spLocks noChangeArrowheads="1"/>
          </p:cNvSpPr>
          <p:nvPr/>
        </p:nvSpPr>
        <p:spPr bwMode="auto">
          <a:xfrm>
            <a:off x="4500563" y="357188"/>
            <a:ext cx="4643437" cy="5794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印刷电路板的基本知识</a:t>
            </a:r>
          </a:p>
        </p:txBody>
      </p:sp>
      <p:pic>
        <p:nvPicPr>
          <p:cNvPr id="1230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781300"/>
            <a:ext cx="41719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65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12"/>
          <p:cNvSpPr txBox="1">
            <a:spLocks noChangeArrowheads="1"/>
          </p:cNvSpPr>
          <p:nvPr/>
        </p:nvSpPr>
        <p:spPr bwMode="auto">
          <a:xfrm>
            <a:off x="250825" y="1608857"/>
            <a:ext cx="88931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多层板的特点是除了顶面、底面走线层外，板子中间还有走线层。</a:t>
            </a:r>
          </a:p>
        </p:txBody>
      </p:sp>
      <p:sp>
        <p:nvSpPr>
          <p:cNvPr id="13316" name="Rectangle 17"/>
          <p:cNvSpPr>
            <a:spLocks noChangeArrowheads="1"/>
          </p:cNvSpPr>
          <p:nvPr/>
        </p:nvSpPr>
        <p:spPr bwMode="auto">
          <a:xfrm>
            <a:off x="323850" y="1121371"/>
            <a:ext cx="2020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 </a:t>
            </a:r>
            <a:r>
              <a:rPr lang="zh-CN" altLang="en-US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多层板</a:t>
            </a:r>
          </a:p>
        </p:txBody>
      </p:sp>
      <p:sp>
        <p:nvSpPr>
          <p:cNvPr id="13317" name="Rectangle 19"/>
          <p:cNvSpPr>
            <a:spLocks noChangeArrowheads="1"/>
          </p:cNvSpPr>
          <p:nvPr/>
        </p:nvSpPr>
        <p:spPr bwMode="auto">
          <a:xfrm>
            <a:off x="1403350" y="188913"/>
            <a:ext cx="2425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sz="44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</a:t>
            </a:r>
          </a:p>
        </p:txBody>
      </p:sp>
      <p:sp>
        <p:nvSpPr>
          <p:cNvPr id="13318" name="Rectangle 21"/>
          <p:cNvSpPr>
            <a:spLocks noChangeArrowheads="1"/>
          </p:cNvSpPr>
          <p:nvPr/>
        </p:nvSpPr>
        <p:spPr bwMode="auto">
          <a:xfrm>
            <a:off x="1323975" y="3859932"/>
            <a:ext cx="1081088" cy="347662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9" name="Rectangle 22"/>
          <p:cNvSpPr>
            <a:spLocks noChangeArrowheads="1"/>
          </p:cNvSpPr>
          <p:nvPr/>
        </p:nvSpPr>
        <p:spPr bwMode="auto">
          <a:xfrm>
            <a:off x="1323975" y="4275857"/>
            <a:ext cx="1376363" cy="338137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0" name="Rectangle 23"/>
          <p:cNvSpPr>
            <a:spLocks noChangeArrowheads="1"/>
          </p:cNvSpPr>
          <p:nvPr/>
        </p:nvSpPr>
        <p:spPr bwMode="auto">
          <a:xfrm>
            <a:off x="1323975" y="4680669"/>
            <a:ext cx="1423988" cy="338138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1" name="Line 24"/>
          <p:cNvSpPr>
            <a:spLocks noChangeShapeType="1"/>
          </p:cNvSpPr>
          <p:nvPr/>
        </p:nvSpPr>
        <p:spPr bwMode="auto">
          <a:xfrm flipV="1">
            <a:off x="1338263" y="3842469"/>
            <a:ext cx="1082675" cy="79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Line 25"/>
          <p:cNvSpPr>
            <a:spLocks noChangeShapeType="1"/>
          </p:cNvSpPr>
          <p:nvPr/>
        </p:nvSpPr>
        <p:spPr bwMode="auto">
          <a:xfrm>
            <a:off x="1847850" y="5034682"/>
            <a:ext cx="587375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3" name="Line 26"/>
          <p:cNvSpPr>
            <a:spLocks noChangeShapeType="1"/>
          </p:cNvSpPr>
          <p:nvPr/>
        </p:nvSpPr>
        <p:spPr bwMode="auto">
          <a:xfrm>
            <a:off x="1338263" y="4226644"/>
            <a:ext cx="1354137" cy="111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4" name="Line 27"/>
          <p:cNvSpPr>
            <a:spLocks noChangeShapeType="1"/>
          </p:cNvSpPr>
          <p:nvPr/>
        </p:nvSpPr>
        <p:spPr bwMode="auto">
          <a:xfrm>
            <a:off x="2181225" y="4226644"/>
            <a:ext cx="1588" cy="20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5" name="Line 28"/>
          <p:cNvSpPr>
            <a:spLocks noChangeShapeType="1"/>
          </p:cNvSpPr>
          <p:nvPr/>
        </p:nvSpPr>
        <p:spPr bwMode="auto">
          <a:xfrm>
            <a:off x="1338263" y="4652094"/>
            <a:ext cx="3097212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6" name="Rectangle 29"/>
          <p:cNvSpPr>
            <a:spLocks noChangeArrowheads="1"/>
          </p:cNvSpPr>
          <p:nvPr/>
        </p:nvSpPr>
        <p:spPr bwMode="auto">
          <a:xfrm>
            <a:off x="2657475" y="3859932"/>
            <a:ext cx="3435350" cy="347662"/>
          </a:xfrm>
          <a:prstGeom prst="rect">
            <a:avLst/>
          </a:prstGeom>
          <a:solidFill>
            <a:srgbClr val="808080"/>
          </a:solidFill>
          <a:ln w="762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7" name="Rectangle 30"/>
          <p:cNvSpPr>
            <a:spLocks noChangeArrowheads="1"/>
          </p:cNvSpPr>
          <p:nvPr/>
        </p:nvSpPr>
        <p:spPr bwMode="auto">
          <a:xfrm>
            <a:off x="2646363" y="4256807"/>
            <a:ext cx="3435350" cy="366712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8" name="Rectangle 31"/>
          <p:cNvSpPr>
            <a:spLocks noChangeArrowheads="1"/>
          </p:cNvSpPr>
          <p:nvPr/>
        </p:nvSpPr>
        <p:spPr bwMode="auto">
          <a:xfrm>
            <a:off x="2657475" y="4671144"/>
            <a:ext cx="3435350" cy="347663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9" name="Rectangle 32"/>
          <p:cNvSpPr>
            <a:spLocks noChangeArrowheads="1"/>
          </p:cNvSpPr>
          <p:nvPr/>
        </p:nvSpPr>
        <p:spPr bwMode="auto">
          <a:xfrm>
            <a:off x="6318250" y="4671144"/>
            <a:ext cx="1081088" cy="347663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30" name="Rectangle 33"/>
          <p:cNvSpPr>
            <a:spLocks noChangeArrowheads="1"/>
          </p:cNvSpPr>
          <p:nvPr/>
        </p:nvSpPr>
        <p:spPr bwMode="auto">
          <a:xfrm>
            <a:off x="6318250" y="4266332"/>
            <a:ext cx="1081088" cy="347662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31" name="Rectangle 34"/>
          <p:cNvSpPr>
            <a:spLocks noChangeArrowheads="1"/>
          </p:cNvSpPr>
          <p:nvPr/>
        </p:nvSpPr>
        <p:spPr bwMode="auto">
          <a:xfrm>
            <a:off x="6318250" y="3840882"/>
            <a:ext cx="1081088" cy="347662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32" name="Line 35"/>
          <p:cNvSpPr>
            <a:spLocks noChangeShapeType="1"/>
          </p:cNvSpPr>
          <p:nvPr/>
        </p:nvSpPr>
        <p:spPr bwMode="auto">
          <a:xfrm flipH="1" flipV="1">
            <a:off x="2657475" y="3842469"/>
            <a:ext cx="366713" cy="269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3" name="Line 36"/>
          <p:cNvSpPr>
            <a:spLocks noChangeShapeType="1"/>
          </p:cNvSpPr>
          <p:nvPr/>
        </p:nvSpPr>
        <p:spPr bwMode="auto">
          <a:xfrm flipV="1">
            <a:off x="2643188" y="5015632"/>
            <a:ext cx="317500" cy="19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4" name="Line 37"/>
          <p:cNvSpPr>
            <a:spLocks noChangeShapeType="1"/>
          </p:cNvSpPr>
          <p:nvPr/>
        </p:nvSpPr>
        <p:spPr bwMode="auto">
          <a:xfrm>
            <a:off x="3348038" y="3859932"/>
            <a:ext cx="156845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5" name="Line 38"/>
          <p:cNvSpPr>
            <a:spLocks noChangeShapeType="1"/>
          </p:cNvSpPr>
          <p:nvPr/>
        </p:nvSpPr>
        <p:spPr bwMode="auto">
          <a:xfrm>
            <a:off x="3119438" y="4247282"/>
            <a:ext cx="2354262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6" name="Line 39"/>
          <p:cNvSpPr>
            <a:spLocks noChangeShapeType="1"/>
          </p:cNvSpPr>
          <p:nvPr/>
        </p:nvSpPr>
        <p:spPr bwMode="auto">
          <a:xfrm>
            <a:off x="4216400" y="4652094"/>
            <a:ext cx="1893888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7" name="Line 40"/>
          <p:cNvSpPr>
            <a:spLocks noChangeShapeType="1"/>
          </p:cNvSpPr>
          <p:nvPr/>
        </p:nvSpPr>
        <p:spPr bwMode="auto">
          <a:xfrm>
            <a:off x="5600700" y="3840882"/>
            <a:ext cx="5095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8" name="Line 41"/>
          <p:cNvSpPr>
            <a:spLocks noChangeShapeType="1"/>
          </p:cNvSpPr>
          <p:nvPr/>
        </p:nvSpPr>
        <p:spPr bwMode="auto">
          <a:xfrm>
            <a:off x="6121400" y="3840882"/>
            <a:ext cx="1588" cy="12366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Line 42"/>
          <p:cNvSpPr>
            <a:spLocks noChangeShapeType="1"/>
          </p:cNvSpPr>
          <p:nvPr/>
        </p:nvSpPr>
        <p:spPr bwMode="auto">
          <a:xfrm>
            <a:off x="4614863" y="5058494"/>
            <a:ext cx="15271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0" name="Line 43"/>
          <p:cNvSpPr>
            <a:spLocks noChangeShapeType="1"/>
          </p:cNvSpPr>
          <p:nvPr/>
        </p:nvSpPr>
        <p:spPr bwMode="auto">
          <a:xfrm flipH="1">
            <a:off x="6300788" y="3840882"/>
            <a:ext cx="10810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1" name="Line 44"/>
          <p:cNvSpPr>
            <a:spLocks noChangeShapeType="1"/>
          </p:cNvSpPr>
          <p:nvPr/>
        </p:nvSpPr>
        <p:spPr bwMode="auto">
          <a:xfrm>
            <a:off x="6300788" y="3821832"/>
            <a:ext cx="1587" cy="12160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2" name="Line 45"/>
          <p:cNvSpPr>
            <a:spLocks noChangeShapeType="1"/>
          </p:cNvSpPr>
          <p:nvPr/>
        </p:nvSpPr>
        <p:spPr bwMode="auto">
          <a:xfrm>
            <a:off x="6300788" y="5058494"/>
            <a:ext cx="381000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3" name="Line 46"/>
          <p:cNvSpPr>
            <a:spLocks noChangeShapeType="1"/>
          </p:cNvSpPr>
          <p:nvPr/>
        </p:nvSpPr>
        <p:spPr bwMode="auto">
          <a:xfrm>
            <a:off x="6315075" y="4652094"/>
            <a:ext cx="109855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4" name="Line 47"/>
          <p:cNvSpPr>
            <a:spLocks noChangeShapeType="1"/>
          </p:cNvSpPr>
          <p:nvPr/>
        </p:nvSpPr>
        <p:spPr bwMode="auto">
          <a:xfrm>
            <a:off x="6761163" y="4226644"/>
            <a:ext cx="636587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5" name="AutoShape 48"/>
          <p:cNvSpPr>
            <a:spLocks/>
          </p:cNvSpPr>
          <p:nvPr/>
        </p:nvSpPr>
        <p:spPr bwMode="auto">
          <a:xfrm>
            <a:off x="2281238" y="2221632"/>
            <a:ext cx="2635250" cy="423862"/>
          </a:xfrm>
          <a:prstGeom prst="borderCallout1">
            <a:avLst>
              <a:gd name="adj1" fmla="val 26968"/>
              <a:gd name="adj2" fmla="val -3259"/>
              <a:gd name="adj3" fmla="val 360676"/>
              <a:gd name="adj4" fmla="val -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顶层（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Top layer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346" name="AutoShape 49"/>
          <p:cNvSpPr>
            <a:spLocks/>
          </p:cNvSpPr>
          <p:nvPr/>
        </p:nvSpPr>
        <p:spPr bwMode="auto">
          <a:xfrm>
            <a:off x="5187950" y="2431182"/>
            <a:ext cx="2167731" cy="627062"/>
          </a:xfrm>
          <a:prstGeom prst="borderCallout1">
            <a:avLst>
              <a:gd name="adj1" fmla="val 18227"/>
              <a:gd name="adj2" fmla="val -3954"/>
              <a:gd name="adj3" fmla="val 287343"/>
              <a:gd name="adj4" fmla="val -3039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kumimoji="0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电源</a:t>
            </a:r>
            <a:r>
              <a:rPr kumimoji="0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kumimoji="0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接地板层</a:t>
            </a: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kumimoji="0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(VCC or GND)</a:t>
            </a:r>
          </a:p>
        </p:txBody>
      </p:sp>
      <p:sp>
        <p:nvSpPr>
          <p:cNvPr id="13347" name="AutoShape 50"/>
          <p:cNvSpPr>
            <a:spLocks/>
          </p:cNvSpPr>
          <p:nvPr/>
        </p:nvSpPr>
        <p:spPr bwMode="auto">
          <a:xfrm>
            <a:off x="6457950" y="3183657"/>
            <a:ext cx="1760538" cy="369887"/>
          </a:xfrm>
          <a:prstGeom prst="borderCallout1">
            <a:avLst>
              <a:gd name="adj1" fmla="val 30903"/>
              <a:gd name="adj2" fmla="val -4329"/>
              <a:gd name="adj3" fmla="val 182833"/>
              <a:gd name="adj4" fmla="val -1334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过孔（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Via)</a:t>
            </a:r>
          </a:p>
        </p:txBody>
      </p:sp>
      <p:sp>
        <p:nvSpPr>
          <p:cNvPr id="13348" name="AutoShape 51"/>
          <p:cNvSpPr>
            <a:spLocks/>
          </p:cNvSpPr>
          <p:nvPr/>
        </p:nvSpPr>
        <p:spPr bwMode="auto">
          <a:xfrm>
            <a:off x="1671638" y="5406157"/>
            <a:ext cx="1447800" cy="501650"/>
          </a:xfrm>
          <a:prstGeom prst="borderCallout1">
            <a:avLst>
              <a:gd name="adj1" fmla="val 22787"/>
              <a:gd name="adj2" fmla="val 107250"/>
              <a:gd name="adj3" fmla="val -192403"/>
              <a:gd name="adj4" fmla="val 13353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绝缘层</a:t>
            </a:r>
          </a:p>
        </p:txBody>
      </p:sp>
      <p:sp>
        <p:nvSpPr>
          <p:cNvPr id="13349" name="AutoShape 52"/>
          <p:cNvSpPr>
            <a:spLocks/>
          </p:cNvSpPr>
          <p:nvPr/>
        </p:nvSpPr>
        <p:spPr bwMode="auto">
          <a:xfrm>
            <a:off x="685800" y="6068144"/>
            <a:ext cx="4230688" cy="457200"/>
          </a:xfrm>
          <a:prstGeom prst="borderCallout1">
            <a:avLst>
              <a:gd name="adj1" fmla="val 38889"/>
              <a:gd name="adj2" fmla="val 86996"/>
              <a:gd name="adj3" fmla="val -309375"/>
              <a:gd name="adj4" fmla="val 960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中间层（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Mid Layer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VCC or GND</a:t>
            </a:r>
          </a:p>
        </p:txBody>
      </p:sp>
      <p:sp>
        <p:nvSpPr>
          <p:cNvPr id="13350" name="AutoShape 53"/>
          <p:cNvSpPr>
            <a:spLocks/>
          </p:cNvSpPr>
          <p:nvPr/>
        </p:nvSpPr>
        <p:spPr bwMode="auto">
          <a:xfrm>
            <a:off x="6057900" y="5966544"/>
            <a:ext cx="2978596" cy="395288"/>
          </a:xfrm>
          <a:prstGeom prst="borderCallout1">
            <a:avLst>
              <a:gd name="adj1" fmla="val 28917"/>
              <a:gd name="adj2" fmla="val -2935"/>
              <a:gd name="adj3" fmla="val -226907"/>
              <a:gd name="adj4" fmla="val -1957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底层（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Bottom Layer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351" name="Line 54"/>
          <p:cNvSpPr>
            <a:spLocks noChangeShapeType="1"/>
          </p:cNvSpPr>
          <p:nvPr/>
        </p:nvSpPr>
        <p:spPr bwMode="auto">
          <a:xfrm>
            <a:off x="2403475" y="4207594"/>
            <a:ext cx="3143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52" name="Line 55"/>
          <p:cNvSpPr>
            <a:spLocks noChangeShapeType="1"/>
          </p:cNvSpPr>
          <p:nvPr/>
        </p:nvSpPr>
        <p:spPr bwMode="auto">
          <a:xfrm>
            <a:off x="2413000" y="3864694"/>
            <a:ext cx="0" cy="36195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53" name="Line 56"/>
          <p:cNvSpPr>
            <a:spLocks noChangeShapeType="1"/>
          </p:cNvSpPr>
          <p:nvPr/>
        </p:nvSpPr>
        <p:spPr bwMode="auto">
          <a:xfrm flipV="1">
            <a:off x="2517775" y="3255094"/>
            <a:ext cx="295275" cy="6572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54" name="Rectangle 57"/>
          <p:cNvSpPr>
            <a:spLocks noChangeArrowheads="1"/>
          </p:cNvSpPr>
          <p:nvPr/>
        </p:nvSpPr>
        <p:spPr bwMode="auto">
          <a:xfrm>
            <a:off x="2822575" y="3036019"/>
            <a:ext cx="1562100" cy="3714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沉孔</a:t>
            </a:r>
          </a:p>
        </p:txBody>
      </p:sp>
      <p:sp>
        <p:nvSpPr>
          <p:cNvPr id="13355" name="Rectangle 58"/>
          <p:cNvSpPr>
            <a:spLocks noChangeArrowheads="1"/>
          </p:cNvSpPr>
          <p:nvPr/>
        </p:nvSpPr>
        <p:spPr bwMode="auto">
          <a:xfrm>
            <a:off x="3419475" y="6281738"/>
            <a:ext cx="32972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层板简略图</a:t>
            </a:r>
          </a:p>
        </p:txBody>
      </p:sp>
    </p:spTree>
    <p:extLst>
      <p:ext uri="{BB962C8B-B14F-4D97-AF65-F5344CB8AC3E}">
        <p14:creationId xmlns:p14="http://schemas.microsoft.com/office/powerpoint/2010/main" val="162446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二、软件安装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en-US" altLang="zh-CN" sz="2600" dirty="0">
              <a:solidFill>
                <a:srgbClr val="FF0000"/>
              </a:solidFill>
              <a:latin typeface="黑体" pitchFamily="49" charset="-122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3" r="81991" b="17188"/>
          <a:stretch/>
        </p:blipFill>
        <p:spPr bwMode="auto">
          <a:xfrm>
            <a:off x="5796136" y="1357312"/>
            <a:ext cx="2343150" cy="486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20725" y="13493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zh-CN" altLang="en-US" sz="2600" dirty="0">
                <a:solidFill>
                  <a:srgbClr val="00B050"/>
                </a:solidFill>
                <a:latin typeface="黑体" pitchFamily="49" charset="-122"/>
              </a:rPr>
              <a:t>安装</a:t>
            </a:r>
            <a:r>
              <a:rPr lang="en-US" altLang="zh-CN" sz="2600" dirty="0">
                <a:solidFill>
                  <a:srgbClr val="00B050"/>
                </a:solidFill>
                <a:latin typeface="黑体" pitchFamily="49" charset="-122"/>
              </a:rPr>
              <a:t>Cadence 17.2</a:t>
            </a:r>
            <a:r>
              <a:rPr lang="zh-CN" altLang="en-US" sz="2600" dirty="0">
                <a:solidFill>
                  <a:srgbClr val="00B050"/>
                </a:solidFill>
                <a:latin typeface="黑体" pitchFamily="49" charset="-122"/>
              </a:rPr>
              <a:t>版本</a:t>
            </a:r>
            <a:endParaRPr lang="en-US" altLang="zh-CN" sz="2600" dirty="0">
              <a:solidFill>
                <a:srgbClr val="00B050"/>
              </a:solidFill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en-US" altLang="zh-CN" sz="2600" dirty="0">
              <a:solidFill>
                <a:srgbClr val="00B050"/>
              </a:solidFill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None/>
              <a:defRPr/>
            </a:pPr>
            <a:r>
              <a:rPr lang="zh-CN" altLang="en-US" sz="2600" dirty="0">
                <a:latin typeface="黑体" pitchFamily="49" charset="-122"/>
              </a:rPr>
              <a:t>主要使用软件：</a:t>
            </a: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Design Entry HDL</a:t>
            </a: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PCB Editor</a:t>
            </a: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zh-CN" altLang="en-US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zh-CN" altLang="en-US" sz="2600" dirty="0">
                <a:latin typeface="黑体" pitchFamily="49" charset="-122"/>
              </a:rPr>
              <a:t>安装完成后点击 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开始→程序→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Cadence</a:t>
            </a:r>
            <a:r>
              <a:rPr lang="zh-CN" altLang="en-US" sz="2600" dirty="0">
                <a:latin typeface="黑体" pitchFamily="49" charset="-122"/>
              </a:rPr>
              <a:t>→</a:t>
            </a:r>
            <a:r>
              <a:rPr lang="en-US" altLang="zh-CN" sz="2600" dirty="0">
                <a:latin typeface="黑体" pitchFamily="49" charset="-122"/>
              </a:rPr>
              <a:t>Release 17.2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→ </a:t>
            </a:r>
            <a:r>
              <a:rPr lang="en-US" altLang="zh-CN" sz="2600" dirty="0">
                <a:latin typeface="黑体" pitchFamily="49" charset="-122"/>
              </a:rPr>
              <a:t>Allegro Products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→</a:t>
            </a:r>
            <a:r>
              <a:rPr lang="en-US" altLang="zh-CN" sz="2600" dirty="0">
                <a:latin typeface="黑体" pitchFamily="49" charset="-122"/>
              </a:rPr>
              <a:t>Project Manager</a:t>
            </a:r>
            <a:r>
              <a:rPr lang="zh-CN" altLang="en-US" sz="2600" dirty="0">
                <a:latin typeface="黑体" pitchFamily="49" charset="-122"/>
              </a:rPr>
              <a:t>→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PCB Designer</a:t>
            </a:r>
            <a:r>
              <a:rPr lang="zh-CN" altLang="en-US" sz="2600" dirty="0">
                <a:latin typeface="黑体" pitchFamily="49" charset="-122"/>
              </a:rPr>
              <a:t>（</a:t>
            </a:r>
            <a:r>
              <a:rPr lang="en-US" altLang="zh-CN" sz="2600" dirty="0">
                <a:latin typeface="黑体" pitchFamily="49" charset="-122"/>
              </a:rPr>
              <a:t>Layout</a:t>
            </a:r>
            <a:r>
              <a:rPr lang="zh-CN" altLang="en-US" sz="2600" dirty="0">
                <a:latin typeface="黑体" pitchFamily="49" charset="-122"/>
              </a:rPr>
              <a:t>）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600" dirty="0">
                <a:latin typeface="黑体" pitchFamily="49" charset="-122"/>
              </a:rPr>
              <a:t>   进入界面</a:t>
            </a: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zh-CN" altLang="en-US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>
            <a:off x="1908175" y="2636838"/>
            <a:ext cx="9144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cxn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5600" y="1844675"/>
            <a:ext cx="2173288" cy="41005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1" name="Rectangle 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2" name="Rectangle 1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3" name="Rectangle 1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4" name="Rectangle 13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5" name="Rectangle 14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296" name="Rectangle 16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297" name="Rectangle 1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298" name="Rectangle 2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299" name="Rectangle 22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300" name="Rectangle 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301" name="Rectangle 16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302" name="Rectangle 3"/>
          <p:cNvSpPr>
            <a:spLocks noChangeArrowheads="1"/>
          </p:cNvSpPr>
          <p:nvPr/>
        </p:nvSpPr>
        <p:spPr bwMode="auto">
          <a:xfrm>
            <a:off x="468313" y="1343025"/>
            <a:ext cx="82518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点击</a:t>
            </a: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 Create Design Project,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进入如下界面，输入项目名称并选择文件目录</a:t>
            </a: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点击下一步。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sp>
        <p:nvSpPr>
          <p:cNvPr id="1230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Clr>
                <a:srgbClr val="CC0000"/>
              </a:buClr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30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6625" y="2636838"/>
            <a:ext cx="4714875" cy="3381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5" name="Rectangle 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6" name="Rectangle 1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7" name="Rectangle 1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8" name="Rectangle 13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9" name="Rectangle 14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0" name="Rectangle 16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1" name="Rectangle 1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2" name="Rectangle 2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3" name="Rectangle 22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4" name="Rectangle 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5" name="Rectangle 16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Clr>
                <a:srgbClr val="CC0000"/>
              </a:buClr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327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3328" name="Rectangle 3"/>
          <p:cNvSpPr>
            <a:spLocks noChangeArrowheads="1"/>
          </p:cNvSpPr>
          <p:nvPr/>
        </p:nvSpPr>
        <p:spPr bwMode="auto">
          <a:xfrm>
            <a:off x="468313" y="1268413"/>
            <a:ext cx="82518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进入项目库界面，直接点击下一步。</a:t>
            </a:r>
          </a:p>
        </p:txBody>
      </p:sp>
      <p:pic>
        <p:nvPicPr>
          <p:cNvPr id="15378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6788" y="2708275"/>
            <a:ext cx="4714875" cy="3381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504825" y="1271588"/>
            <a:ext cx="79549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en-US" altLang="zh-CN" sz="2600">
                <a:solidFill>
                  <a:srgbClr val="000000"/>
                </a:solidFill>
              </a:rPr>
              <a:t>Design Name</a:t>
            </a:r>
            <a:r>
              <a:rPr lang="zh-CN" altLang="en-US" sz="2600">
                <a:solidFill>
                  <a:srgbClr val="000000"/>
                </a:solidFill>
              </a:rPr>
              <a:t>界面，输入设计名称，点击下一步。最后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点击</a:t>
            </a: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Finish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完成新建工程。</a:t>
            </a:r>
            <a:endParaRPr lang="en-US" altLang="zh-CN" sz="2600">
              <a:solidFill>
                <a:srgbClr val="000000"/>
              </a:solidFill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2852738"/>
            <a:ext cx="3563938" cy="2555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2855913"/>
            <a:ext cx="3557587" cy="2552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106363" y="1196975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工程界面变化。</a:t>
            </a:r>
            <a:endParaRPr lang="en-US" altLang="zh-CN" sz="26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5364" name="TextBox 1"/>
          <p:cNvSpPr txBox="1">
            <a:spLocks noChangeArrowheads="1"/>
          </p:cNvSpPr>
          <p:nvPr/>
        </p:nvSpPr>
        <p:spPr bwMode="auto">
          <a:xfrm>
            <a:off x="2124075" y="5991225"/>
            <a:ext cx="1871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/>
              <a:t>原始界面</a:t>
            </a:r>
          </a:p>
        </p:txBody>
      </p:sp>
      <p:sp>
        <p:nvSpPr>
          <p:cNvPr id="15365" name="TextBox 18"/>
          <p:cNvSpPr txBox="1">
            <a:spLocks noChangeArrowheads="1"/>
          </p:cNvSpPr>
          <p:nvPr/>
        </p:nvSpPr>
        <p:spPr bwMode="auto">
          <a:xfrm>
            <a:off x="5651500" y="6015038"/>
            <a:ext cx="18732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/>
              <a:t>新建工程</a:t>
            </a:r>
            <a:endParaRPr lang="en-US" altLang="zh-CN"/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8263" y="1751013"/>
            <a:ext cx="2162175" cy="40814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2275" y="1751013"/>
            <a:ext cx="2171700" cy="41005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06363" y="1196975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itchFamily="2" charset="2"/>
              <a:buChar char="n"/>
            </a:pP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Design Entry: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原理图</a:t>
            </a:r>
            <a:endParaRPr lang="en-US" altLang="zh-CN" sz="2600">
              <a:solidFill>
                <a:srgbClr val="000000"/>
              </a:solidFill>
              <a:latin typeface="黑体" pitchFamily="49" charset="-122"/>
            </a:endParaRPr>
          </a:p>
        </p:txBody>
      </p:sp>
      <p:pic>
        <p:nvPicPr>
          <p:cNvPr id="18450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338" y="1908175"/>
            <a:ext cx="8047037" cy="43926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67818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主要内容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123" name="TextBox 1"/>
          <p:cNvSpPr txBox="1">
            <a:spLocks noChangeArrowheads="1"/>
          </p:cNvSpPr>
          <p:nvPr/>
        </p:nvSpPr>
        <p:spPr bwMode="auto">
          <a:xfrm>
            <a:off x="971550" y="1249363"/>
            <a:ext cx="7200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一、背景介绍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二、软件安装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三、新建工程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四、原理图建库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五、</a:t>
            </a:r>
            <a:r>
              <a:rPr lang="en-US" altLang="zh-CN" sz="3200"/>
              <a:t>PCB</a:t>
            </a:r>
            <a:r>
              <a:rPr lang="zh-CN" altLang="en-US" sz="3200"/>
              <a:t>封装库建库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六、原理图绘制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七、</a:t>
            </a:r>
            <a:r>
              <a:rPr lang="en-US" altLang="zh-CN" sz="3200"/>
              <a:t>PCB</a:t>
            </a:r>
            <a:r>
              <a:rPr lang="zh-CN" altLang="en-US" sz="3200"/>
              <a:t>绘制</a:t>
            </a:r>
            <a:endParaRPr lang="en-US" altLang="zh-CN" sz="320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06363" y="1196975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itchFamily="2" charset="2"/>
              <a:buChar char="n"/>
            </a:pP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 Layout:PCB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itchFamily="2" charset="2"/>
              <a:buChar char="n"/>
            </a:pPr>
            <a:endParaRPr lang="en-US" altLang="zh-CN" sz="2600">
              <a:solidFill>
                <a:srgbClr val="000000"/>
              </a:solidFill>
              <a:latin typeface="黑体" pitchFamily="49" charset="-122"/>
            </a:endParaRPr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1879600"/>
            <a:ext cx="8240713" cy="44989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106363" y="1268413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 dirty="0">
                <a:solidFill>
                  <a:srgbClr val="000000"/>
                </a:solidFill>
                <a:latin typeface="黑体" pitchFamily="49" charset="-122"/>
              </a:rPr>
              <a:t>建立</a:t>
            </a:r>
            <a:r>
              <a:rPr lang="en-US" altLang="zh-CN" sz="2600" dirty="0">
                <a:solidFill>
                  <a:srgbClr val="000000"/>
                </a:solidFill>
                <a:latin typeface="黑体" pitchFamily="49" charset="-122"/>
              </a:rPr>
              <a:t>CSV</a:t>
            </a:r>
            <a:r>
              <a:rPr lang="zh-CN" altLang="en-US" sz="2600" dirty="0">
                <a:solidFill>
                  <a:srgbClr val="000000"/>
                </a:solidFill>
                <a:latin typeface="黑体" pitchFamily="49" charset="-122"/>
              </a:rPr>
              <a:t>文件</a:t>
            </a:r>
            <a:endParaRPr lang="en-US" altLang="zh-CN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5813" y="1824038"/>
            <a:ext cx="4886325" cy="46259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644277" y="1428552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marL="0" indent="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文件格式：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part_number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完整器件型号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class: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器件类型，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IC, DISCRETE …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PHYS_DES_PRE: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器件标号前缀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jedec_type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PCB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封装名称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body_name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器件通俗叫法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endParaRPr lang="en-US" altLang="zh-CN" sz="2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5236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1517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2157413"/>
            <a:ext cx="2211388" cy="41735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175" y="2490788"/>
            <a:ext cx="3876675" cy="3505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23290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0" y="2205038"/>
            <a:ext cx="3990975" cy="39512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1125" y="2051050"/>
            <a:ext cx="6367463" cy="44069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1989138"/>
            <a:ext cx="3744913" cy="4203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966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1989138"/>
            <a:ext cx="3744912" cy="4203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1989138"/>
            <a:ext cx="3743325" cy="4200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6938" y="1989138"/>
            <a:ext cx="3762375" cy="422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编辑元件属性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700" y="2036763"/>
            <a:ext cx="8088313" cy="44132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编辑元件属性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839913"/>
            <a:ext cx="6207125" cy="40386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EDA</a:t>
            </a:r>
            <a:r>
              <a:rPr lang="zh-CN" altLang="en-US" sz="2600">
                <a:latin typeface="黑体" pitchFamily="49" charset="-122"/>
              </a:rPr>
              <a:t>（</a:t>
            </a:r>
            <a:r>
              <a:rPr lang="en-US" altLang="zh-CN" sz="2600">
                <a:latin typeface="黑体" pitchFamily="49" charset="-122"/>
              </a:rPr>
              <a:t>Electronics Design Automation</a:t>
            </a:r>
            <a:r>
              <a:rPr lang="zh-CN" altLang="en-US" sz="2600">
                <a:latin typeface="黑体" pitchFamily="49" charset="-122"/>
              </a:rPr>
              <a:t>）工具</a:t>
            </a:r>
            <a:endParaRPr lang="en-US" altLang="zh-CN" sz="2600">
              <a:latin typeface="黑体" pitchFamily="49" charset="-122"/>
            </a:endParaRPr>
          </a:p>
        </p:txBody>
      </p:sp>
      <p:pic>
        <p:nvPicPr>
          <p:cNvPr id="6148" name="Picture 2" descr="https://gss2.bdstatic.com/9fo3dSag_xI4khGkpoWK1HF6hhy/baike/w%3D268/sign=035e5127972bd40742c7d4fb43889e9c/1f178a82b9014a90fc7989b2a9773912b31bee7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868863"/>
            <a:ext cx="21431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" descr="https://ss0.bdstatic.com/70cFuHSh_Q1YnxGkpoWK1HF6hhy/it/u=2497646076,3319826480&amp;fm=27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262188"/>
            <a:ext cx="3001963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s://ss2.bdstatic.com/70cFvnSh_Q1YnxGkpoWK1HF6hhy/it/u=1908919525,2662159625&amp;fm=15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262188"/>
            <a:ext cx="2562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编辑元件属性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1497013"/>
            <a:ext cx="3616325" cy="294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" y="4572000"/>
            <a:ext cx="8113713" cy="13335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调整元件外框和管脚位置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2060575"/>
            <a:ext cx="7932738" cy="30241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调整元件外框和管脚位置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963" y="2060575"/>
            <a:ext cx="8340725" cy="32115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调整元件外框和管脚位置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2133600"/>
            <a:ext cx="4870450" cy="40465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添加</a:t>
            </a:r>
            <a:r>
              <a:rPr lang="en-US" altLang="zh-CN" sz="2600">
                <a:latin typeface="黑体" pitchFamily="49" charset="-122"/>
              </a:rPr>
              <a:t>Part Table File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2060575"/>
            <a:ext cx="2895600" cy="3781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04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1638" y="2036763"/>
            <a:ext cx="4122737" cy="3829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添加</a:t>
            </a:r>
            <a:r>
              <a:rPr lang="en-US" altLang="zh-CN" sz="2600">
                <a:latin typeface="黑体" pitchFamily="49" charset="-122"/>
              </a:rPr>
              <a:t>Part Table File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1538" y="1844675"/>
            <a:ext cx="4846637" cy="45005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添加</a:t>
            </a:r>
            <a:r>
              <a:rPr lang="en-US" altLang="zh-CN" sz="2600">
                <a:latin typeface="黑体" pitchFamily="49" charset="-122"/>
              </a:rPr>
              <a:t>Part Table File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2013" y="1844675"/>
            <a:ext cx="4806950" cy="4464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添加</a:t>
            </a:r>
            <a:r>
              <a:rPr lang="en-US" altLang="zh-CN" sz="2600">
                <a:latin typeface="黑体" pitchFamily="49" charset="-122"/>
              </a:rPr>
              <a:t>Part Table File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688" y="2205038"/>
            <a:ext cx="3725862" cy="36020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8350" y="2916238"/>
            <a:ext cx="3482975" cy="15097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原理图检查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2636838"/>
            <a:ext cx="2876550" cy="2422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35375" y="2405063"/>
            <a:ext cx="4827588" cy="30178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原理图检查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1989138"/>
            <a:ext cx="6681787" cy="41767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Cadence</a:t>
            </a:r>
            <a:r>
              <a:rPr lang="zh-CN" altLang="en-US" sz="2600" dirty="0">
                <a:latin typeface="黑体" pitchFamily="49" charset="-122"/>
              </a:rPr>
              <a:t>简介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000" dirty="0"/>
              <a:t>产品涵盖了电子设计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的整个流程，包括系统级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设计，功能验证，</a:t>
            </a:r>
            <a:r>
              <a:rPr lang="en-US" altLang="zh-CN" sz="2000" dirty="0"/>
              <a:t>IC</a:t>
            </a:r>
            <a:r>
              <a:rPr lang="zh-CN" altLang="en-US" sz="2000" dirty="0"/>
              <a:t>综合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及布局布线，模拟、混合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信号及射频</a:t>
            </a:r>
            <a:r>
              <a:rPr lang="en-US" altLang="zh-CN" sz="2000" dirty="0"/>
              <a:t>IC</a:t>
            </a:r>
            <a:r>
              <a:rPr lang="zh-CN" altLang="en-US" sz="2000" dirty="0"/>
              <a:t>设计，全定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制集成电路设计，</a:t>
            </a:r>
            <a:r>
              <a:rPr lang="en-US" altLang="zh-CN" sz="2000" dirty="0"/>
              <a:t>IC</a:t>
            </a:r>
            <a:r>
              <a:rPr lang="zh-CN" altLang="en-US" sz="2000" dirty="0"/>
              <a:t>物理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验证，</a:t>
            </a:r>
            <a:r>
              <a:rPr lang="en-US" altLang="zh-CN" sz="2000" dirty="0">
                <a:solidFill>
                  <a:srgbClr val="FF0000"/>
                </a:solidFill>
              </a:rPr>
              <a:t>PCB</a:t>
            </a:r>
            <a:r>
              <a:rPr lang="zh-CN" altLang="en-US" sz="2000" dirty="0">
                <a:solidFill>
                  <a:srgbClr val="FF0000"/>
                </a:solidFill>
              </a:rPr>
              <a:t>设计</a:t>
            </a:r>
            <a:r>
              <a:rPr lang="zh-CN" altLang="en-US" sz="2000" dirty="0"/>
              <a:t>和硬件仿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真建模等。</a:t>
            </a:r>
            <a:endParaRPr lang="en-US" altLang="zh-CN" sz="2000" dirty="0">
              <a:latin typeface="黑体" pitchFamily="49" charset="-122"/>
            </a:endParaRPr>
          </a:p>
        </p:txBody>
      </p:sp>
      <p:sp>
        <p:nvSpPr>
          <p:cNvPr id="7172" name="AutoShape 2" descr="https://timgsa.baidu.com/timg?image&amp;quality=80&amp;size=b9999_10000&amp;sec=1531413514002&amp;di=ee7af32c47d2fe3689e18eb200b20e92&amp;imgtype=0&amp;src=http%3A%2F%2Fimgsrc.baidu.com%2Fbaike%2Fpic%2Fitem%2F6f061d950a7b02086d8000c660d9f2d3572cc84f.jpg"/>
          <p:cNvSpPr>
            <a:spLocks noChangeAspect="1" noChangeArrowheads="1"/>
          </p:cNvSpPr>
          <p:nvPr/>
        </p:nvSpPr>
        <p:spPr bwMode="auto">
          <a:xfrm>
            <a:off x="47148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endParaRPr lang="zh-CN" altLang="en-US"/>
          </a:p>
        </p:txBody>
      </p:sp>
      <p:pic>
        <p:nvPicPr>
          <p:cNvPr id="7173" name="Picture 4" descr="https://timgsa.baidu.com/timg?image&amp;quality=80&amp;size=b9999_10000&amp;sec=1531413514002&amp;di=ee7af32c47d2fe3689e18eb200b20e92&amp;imgtype=0&amp;src=http%3A%2F%2Fimgsrc.baidu.com%2Fbaike%2Fpic%2Fitem%2F6f061d950a7b02086d8000c660d9f2d3572cc84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4149725"/>
            <a:ext cx="35210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https://gss2.bdstatic.com/9fo3dSag_xI4khGkpoWK1HF6hhy/baike/w%3D268/sign=035e5127972bd40742c7d4fb43889e9c/1f178a82b9014a90fc7989b2a9773912b31bee7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3" y="1916113"/>
            <a:ext cx="314483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PAD</a:t>
            </a:r>
            <a:r>
              <a:rPr lang="zh-CN" altLang="en-US" sz="2600" dirty="0">
                <a:latin typeface="黑体" pitchFamily="49" charset="-122"/>
              </a:rPr>
              <a:t>的设计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zh-CN" altLang="en-US" sz="2600" dirty="0">
                <a:latin typeface="黑体" pitchFamily="49" charset="-122"/>
              </a:rPr>
              <a:t>   开始→程序→</a:t>
            </a:r>
            <a:r>
              <a:rPr lang="en-US" altLang="zh-CN" sz="2600" dirty="0">
                <a:latin typeface="黑体" pitchFamily="49" charset="-122"/>
              </a:rPr>
              <a:t>Cadence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Release 17.2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→</a:t>
            </a:r>
            <a:r>
              <a:rPr lang="en-US" altLang="zh-CN" sz="2600" dirty="0">
                <a:latin typeface="黑体" pitchFamily="49" charset="-122"/>
              </a:rPr>
              <a:t>PCB Editor Utilities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→</a:t>
            </a:r>
            <a:r>
              <a:rPr lang="en-US" altLang="zh-CN" sz="2600" dirty="0" err="1">
                <a:latin typeface="黑体" pitchFamily="49" charset="-122"/>
              </a:rPr>
              <a:t>Padstack</a:t>
            </a:r>
            <a:r>
              <a:rPr lang="en-US" altLang="zh-CN" sz="2600" dirty="0">
                <a:latin typeface="黑体" pitchFamily="49" charset="-122"/>
              </a:rPr>
              <a:t> Editor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endParaRPr lang="zh-CN" altLang="en-US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 dirty="0">
                <a:latin typeface="黑体" pitchFamily="49" charset="-122"/>
              </a:rPr>
              <a:t>PAD</a:t>
            </a:r>
            <a:r>
              <a:rPr lang="zh-CN" altLang="en-US" sz="2600" dirty="0">
                <a:latin typeface="黑体" pitchFamily="49" charset="-122"/>
              </a:rPr>
              <a:t>的设计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800" dirty="0">
                <a:hlinkClick r:id="rId3"/>
              </a:rPr>
              <a:t>https://blog.csdn.net/LGCPCB/article/details/88344124</a:t>
            </a:r>
            <a:endParaRPr lang="en-US" altLang="zh-CN" sz="28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800" dirty="0"/>
              <a:t>Cadence 17.2 </a:t>
            </a:r>
            <a:r>
              <a:rPr lang="zh-CN" altLang="en-US" sz="2800" dirty="0"/>
              <a:t>焊盘制作指南</a:t>
            </a:r>
            <a:endParaRPr lang="en-US" altLang="zh-CN" sz="28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800" dirty="0"/>
              <a:t>本次课程统一使用</a:t>
            </a:r>
            <a:r>
              <a:rPr lang="en-US" altLang="zh-CN" sz="2800" dirty="0"/>
              <a:t>Pad70cir25d</a:t>
            </a:r>
            <a:endParaRPr lang="zh-CN" altLang="en-US" sz="2800" dirty="0"/>
          </a:p>
          <a:p>
            <a:pPr marL="0" indent="0" eaLnBrk="1" hangingPunct="1">
              <a:spcBef>
                <a:spcPct val="30000"/>
              </a:spcBef>
              <a:spcAft>
                <a:spcPct val="20000"/>
              </a:spcAft>
              <a:buNone/>
            </a:pPr>
            <a:endParaRPr lang="en-US" altLang="zh-CN" sz="2600" dirty="0">
              <a:latin typeface="黑体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50C7BF-15A3-4DDA-A69D-6F10B53A7D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357" b="49288"/>
          <a:stretch/>
        </p:blipFill>
        <p:spPr>
          <a:xfrm>
            <a:off x="1691680" y="4127598"/>
            <a:ext cx="2016224" cy="26137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3C57D7-94DE-40BC-B45D-F92E52695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76" r="-3004"/>
          <a:stretch/>
        </p:blipFill>
        <p:spPr>
          <a:xfrm>
            <a:off x="5422455" y="4148164"/>
            <a:ext cx="2160240" cy="2737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2052638"/>
            <a:ext cx="2211387" cy="41719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181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4663" y="1873250"/>
            <a:ext cx="3630612" cy="45291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1851025"/>
            <a:ext cx="4616450" cy="4457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2276475"/>
            <a:ext cx="3219450" cy="32861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52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246313"/>
            <a:ext cx="3219450" cy="32861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5600" y="2205038"/>
            <a:ext cx="2466975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350" y="2052638"/>
            <a:ext cx="2211388" cy="41719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375" y="2452688"/>
            <a:ext cx="3905250" cy="19526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2133600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813" y="1925638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Box 1"/>
          <p:cNvSpPr txBox="1">
            <a:spLocks noChangeArrowheads="1"/>
          </p:cNvSpPr>
          <p:nvPr/>
        </p:nvSpPr>
        <p:spPr bwMode="auto">
          <a:xfrm>
            <a:off x="2627313" y="6092825"/>
            <a:ext cx="4105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Load Template</a:t>
            </a:r>
            <a:r>
              <a:rPr lang="zh-CN" altLang="en-US"/>
              <a:t>→是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3075" y="2060575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Cadence Allegro</a:t>
            </a:r>
            <a:r>
              <a:rPr lang="zh-CN" altLang="en-US" sz="2600" dirty="0">
                <a:latin typeface="黑体" pitchFamily="49" charset="-122"/>
              </a:rPr>
              <a:t> 特点</a:t>
            </a: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1.Allegro</a:t>
            </a:r>
            <a:r>
              <a:rPr lang="zh-CN" altLang="en-US" sz="2600" dirty="0">
                <a:latin typeface="黑体" pitchFamily="49" charset="-122"/>
              </a:rPr>
              <a:t>比较适合设计高端复杂的板子。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2.</a:t>
            </a:r>
            <a:r>
              <a:rPr lang="zh-CN" altLang="en-US" sz="2600" dirty="0">
                <a:latin typeface="黑体" pitchFamily="49" charset="-122"/>
              </a:rPr>
              <a:t>比较灵活，做高密度的大板比较有优势。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3.</a:t>
            </a:r>
            <a:r>
              <a:rPr lang="zh-CN" altLang="en-US" sz="2600" dirty="0">
                <a:latin typeface="黑体" pitchFamily="49" charset="-122"/>
              </a:rPr>
              <a:t>各方面比较严谨。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4.</a:t>
            </a:r>
            <a:r>
              <a:rPr lang="zh-CN" altLang="en-US" sz="2600" dirty="0">
                <a:latin typeface="黑体" pitchFamily="49" charset="-122"/>
              </a:rPr>
              <a:t>大部分公司用</a:t>
            </a:r>
            <a:r>
              <a:rPr lang="en-US" altLang="zh-CN" sz="2600" dirty="0">
                <a:latin typeface="黑体" pitchFamily="49" charset="-122"/>
              </a:rPr>
              <a:t>Allegro</a:t>
            </a:r>
            <a:r>
              <a:rPr lang="zh-CN" altLang="en-US" sz="2600" dirty="0">
                <a:latin typeface="黑体" pitchFamily="49" charset="-122"/>
              </a:rPr>
              <a:t>。</a:t>
            </a:r>
            <a:endParaRPr lang="en-US" altLang="zh-CN" sz="2600" dirty="0">
              <a:latin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2060575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0213" y="1925638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463" y="2419350"/>
            <a:ext cx="3954462" cy="28797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0575" y="2384425"/>
            <a:ext cx="4003675" cy="29146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2060575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93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2205038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1989138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1844675"/>
            <a:ext cx="3367087" cy="46053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1808163"/>
            <a:ext cx="4786313" cy="46196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 dirty="0">
                <a:latin typeface="黑体" pitchFamily="49" charset="-122"/>
              </a:rPr>
              <a:t>PCB</a:t>
            </a:r>
            <a:r>
              <a:rPr lang="zh-CN" altLang="en-US" sz="2600" dirty="0">
                <a:latin typeface="黑体" pitchFamily="49" charset="-122"/>
              </a:rPr>
              <a:t>封装库设计（</a:t>
            </a:r>
            <a:r>
              <a:rPr lang="en-US" altLang="zh-CN" sz="2600" dirty="0">
                <a:latin typeface="黑体" pitchFamily="49" charset="-122"/>
              </a:rPr>
              <a:t>wizard</a:t>
            </a:r>
            <a:r>
              <a:rPr lang="zh-CN" altLang="en-US" sz="2600" dirty="0">
                <a:latin typeface="黑体" pitchFamily="49" charset="-122"/>
              </a:rPr>
              <a:t>）</a:t>
            </a:r>
            <a:r>
              <a:rPr lang="en-US" altLang="zh-CN" sz="2600" dirty="0">
                <a:latin typeface="黑体" pitchFamily="49" charset="-122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黑体" pitchFamily="49" charset="-122"/>
              </a:rPr>
              <a:t>D:\Cadence\SPB_Data\test\worklib\test\physical</a:t>
            </a:r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163" y="2636838"/>
            <a:ext cx="3219450" cy="32861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5650" y="2673350"/>
            <a:ext cx="4121150" cy="32496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1863" y="1897063"/>
            <a:ext cx="7265987" cy="4543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gray">
          <a:xfrm>
            <a:off x="654050" y="420688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系统硬件设计流程</a:t>
            </a:r>
            <a:endParaRPr lang="en-US" altLang="zh-CN" sz="2600">
              <a:latin typeface="黑体" pitchFamily="49" charset="-122"/>
            </a:endParaRP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4163" y="620713"/>
            <a:ext cx="3652837" cy="59055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375" y="2452688"/>
            <a:ext cx="3905250" cy="19526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1968500"/>
            <a:ext cx="3990975" cy="44815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9338" y="2492375"/>
            <a:ext cx="3559175" cy="3175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2492375"/>
            <a:ext cx="2924175" cy="29003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75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1844675"/>
            <a:ext cx="3233737" cy="44465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1773238"/>
            <a:ext cx="4121150" cy="18367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Box 1"/>
          <p:cNvSpPr txBox="1">
            <a:spLocks noChangeArrowheads="1"/>
          </p:cNvSpPr>
          <p:nvPr/>
        </p:nvSpPr>
        <p:spPr bwMode="auto">
          <a:xfrm>
            <a:off x="1042988" y="2205038"/>
            <a:ext cx="2089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/>
              <a:t>添加引脚（焊盘）</a:t>
            </a:r>
          </a:p>
        </p:txBody>
      </p:sp>
      <p:sp>
        <p:nvSpPr>
          <p:cNvPr id="65542" name="TextBox 2"/>
          <p:cNvSpPr txBox="1">
            <a:spLocks noChangeArrowheads="1"/>
          </p:cNvSpPr>
          <p:nvPr/>
        </p:nvSpPr>
        <p:spPr bwMode="auto">
          <a:xfrm>
            <a:off x="1042988" y="4365625"/>
            <a:ext cx="302418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/>
              <a:t>选择焊盘，水平方向打两个，间距</a:t>
            </a:r>
            <a:r>
              <a:rPr lang="en-US" altLang="zh-CN"/>
              <a:t>400mil</a:t>
            </a:r>
            <a:r>
              <a:rPr lang="zh-CN" altLang="en-US"/>
              <a:t>，向右方向递增，第一个</a:t>
            </a:r>
            <a:r>
              <a:rPr lang="en-US" altLang="zh-CN"/>
              <a:t>pin</a:t>
            </a:r>
            <a:r>
              <a:rPr lang="zh-CN" altLang="en-US"/>
              <a:t>为</a:t>
            </a:r>
            <a:r>
              <a:rPr lang="en-US" altLang="zh-CN"/>
              <a:t>1</a:t>
            </a:r>
            <a:r>
              <a:rPr lang="zh-CN" altLang="en-US"/>
              <a:t>。</a:t>
            </a:r>
          </a:p>
        </p:txBody>
      </p:sp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9700" y="3692525"/>
            <a:ext cx="2038350" cy="29146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1916113"/>
            <a:ext cx="2817812" cy="18970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3800" y="2060575"/>
            <a:ext cx="2066925" cy="13239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96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3175" y="4292600"/>
            <a:ext cx="3048000" cy="2257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7900" y="4125913"/>
            <a:ext cx="3590925" cy="2428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6568" name="TextBox 1"/>
          <p:cNvSpPr txBox="1">
            <a:spLocks noChangeArrowheads="1"/>
          </p:cNvSpPr>
          <p:nvPr/>
        </p:nvSpPr>
        <p:spPr bwMode="auto">
          <a:xfrm>
            <a:off x="827088" y="3500438"/>
            <a:ext cx="288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6569" name="TextBox 8"/>
          <p:cNvSpPr txBox="1">
            <a:spLocks noChangeArrowheads="1"/>
          </p:cNvSpPr>
          <p:nvPr/>
        </p:nvSpPr>
        <p:spPr bwMode="auto">
          <a:xfrm>
            <a:off x="4500563" y="6088063"/>
            <a:ext cx="28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66570" name="TextBox 9"/>
          <p:cNvSpPr txBox="1">
            <a:spLocks noChangeArrowheads="1"/>
          </p:cNvSpPr>
          <p:nvPr/>
        </p:nvSpPr>
        <p:spPr bwMode="auto">
          <a:xfrm>
            <a:off x="817563" y="5953125"/>
            <a:ext cx="287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4643438" y="3030538"/>
            <a:ext cx="288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 dirty="0">
                <a:latin typeface="黑体" pitchFamily="49" charset="-122"/>
              </a:rPr>
              <a:t>PCB</a:t>
            </a:r>
            <a:r>
              <a:rPr lang="zh-CN" altLang="en-US" sz="2600" dirty="0">
                <a:latin typeface="黑体" pitchFamily="49" charset="-122"/>
              </a:rPr>
              <a:t>封装库设计（无向导）</a:t>
            </a:r>
            <a:endParaRPr lang="zh-CN" altLang="en-US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688" y="1916113"/>
            <a:ext cx="2705100" cy="173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160" y="1522929"/>
            <a:ext cx="2038350" cy="1495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06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9925" y="4292600"/>
            <a:ext cx="3336925" cy="14271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064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63341" y="3241288"/>
            <a:ext cx="4295775" cy="25860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7592" name="TextBox 7"/>
          <p:cNvSpPr txBox="1">
            <a:spLocks noChangeArrowheads="1"/>
          </p:cNvSpPr>
          <p:nvPr/>
        </p:nvSpPr>
        <p:spPr bwMode="auto">
          <a:xfrm>
            <a:off x="506413" y="3249613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7593" name="TextBox 8"/>
          <p:cNvSpPr txBox="1">
            <a:spLocks noChangeArrowheads="1"/>
          </p:cNvSpPr>
          <p:nvPr/>
        </p:nvSpPr>
        <p:spPr bwMode="auto">
          <a:xfrm>
            <a:off x="4314884" y="5096827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7594" name="TextBox 9"/>
          <p:cNvSpPr txBox="1">
            <a:spLocks noChangeArrowheads="1"/>
          </p:cNvSpPr>
          <p:nvPr/>
        </p:nvSpPr>
        <p:spPr bwMode="auto">
          <a:xfrm>
            <a:off x="276225" y="5257800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67595" name="TextBox 10"/>
          <p:cNvSpPr txBox="1">
            <a:spLocks noChangeArrowheads="1"/>
          </p:cNvSpPr>
          <p:nvPr/>
        </p:nvSpPr>
        <p:spPr bwMode="auto">
          <a:xfrm>
            <a:off x="5701010" y="2545279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19BA1F-C99F-46C2-959E-FC7D935E0809}"/>
              </a:ext>
            </a:extLst>
          </p:cNvPr>
          <p:cNvSpPr/>
          <p:nvPr/>
        </p:nvSpPr>
        <p:spPr>
          <a:xfrm>
            <a:off x="563563" y="5818405"/>
            <a:ext cx="66479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  <a:spcAft>
                <a:spcPct val="20000"/>
              </a:spcAft>
              <a:buNone/>
            </a:pPr>
            <a:r>
              <a:rPr lang="zh-CN" altLang="en-US" dirty="0">
                <a:latin typeface="黑体" pitchFamily="49" charset="-122"/>
              </a:rPr>
              <a:t>注意：</a:t>
            </a:r>
            <a:r>
              <a:rPr lang="en-US" altLang="zh-CN" dirty="0" err="1">
                <a:latin typeface="黑体" pitchFamily="49" charset="-122"/>
              </a:rPr>
              <a:t>Place_Bound</a:t>
            </a:r>
            <a:r>
              <a:rPr lang="zh-CN" altLang="en-US" dirty="0">
                <a:latin typeface="黑体" pitchFamily="49" charset="-122"/>
              </a:rPr>
              <a:t>中加入的是实心的</a:t>
            </a:r>
            <a:r>
              <a:rPr lang="en-US" altLang="zh-CN" dirty="0">
                <a:latin typeface="黑体" pitchFamily="49" charset="-122"/>
              </a:rPr>
              <a:t>Shape</a:t>
            </a:r>
            <a:r>
              <a:rPr lang="zh-CN" altLang="en-US" dirty="0">
                <a:latin typeface="黑体" pitchFamily="49" charset="-122"/>
              </a:rPr>
              <a:t>。</a:t>
            </a:r>
            <a:endParaRPr lang="en-US" altLang="zh-CN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None/>
            </a:pPr>
            <a:r>
              <a:rPr lang="en-US" altLang="zh-CN" dirty="0">
                <a:latin typeface="黑体" pitchFamily="49" charset="-122"/>
              </a:rPr>
              <a:t>	Silkscreen</a:t>
            </a:r>
            <a:r>
              <a:rPr lang="zh-CN" altLang="en-US" dirty="0">
                <a:latin typeface="黑体" pitchFamily="49" charset="-122"/>
              </a:rPr>
              <a:t>丝印中加入的是空心的</a:t>
            </a:r>
            <a:r>
              <a:rPr lang="en-US" altLang="zh-CN" dirty="0">
                <a:latin typeface="黑体" pitchFamily="49" charset="-122"/>
              </a:rPr>
              <a:t>Line</a:t>
            </a:r>
            <a:r>
              <a:rPr lang="zh-CN" altLang="en-US" dirty="0">
                <a:latin typeface="黑体" pitchFamily="49" charset="-122"/>
              </a:rPr>
              <a:t>。</a:t>
            </a:r>
            <a:endParaRPr lang="zh-CN" altLang="en-US" dirty="0">
              <a:solidFill>
                <a:srgbClr val="00B050"/>
              </a:solidFill>
              <a:latin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688" y="1916113"/>
            <a:ext cx="2705100" cy="173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06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925" y="4292600"/>
            <a:ext cx="3336925" cy="14271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8614" name="TextBox 7"/>
          <p:cNvSpPr txBox="1">
            <a:spLocks noChangeArrowheads="1"/>
          </p:cNvSpPr>
          <p:nvPr/>
        </p:nvSpPr>
        <p:spPr bwMode="auto">
          <a:xfrm>
            <a:off x="506413" y="3249613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8615" name="TextBox 8"/>
          <p:cNvSpPr txBox="1">
            <a:spLocks noChangeArrowheads="1"/>
          </p:cNvSpPr>
          <p:nvPr/>
        </p:nvSpPr>
        <p:spPr bwMode="auto">
          <a:xfrm>
            <a:off x="3995738" y="5768975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68616" name="TextBox 9"/>
          <p:cNvSpPr txBox="1">
            <a:spLocks noChangeArrowheads="1"/>
          </p:cNvSpPr>
          <p:nvPr/>
        </p:nvSpPr>
        <p:spPr bwMode="auto">
          <a:xfrm>
            <a:off x="276225" y="5257800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68617" name="TextBox 10"/>
          <p:cNvSpPr txBox="1">
            <a:spLocks noChangeArrowheads="1"/>
          </p:cNvSpPr>
          <p:nvPr/>
        </p:nvSpPr>
        <p:spPr bwMode="auto">
          <a:xfrm>
            <a:off x="5340350" y="2938463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2</a:t>
            </a:r>
            <a:endParaRPr lang="zh-CN" altLang="en-US"/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762125"/>
            <a:ext cx="2066925" cy="16573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7900" y="3997325"/>
            <a:ext cx="3811588" cy="23114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1989138"/>
            <a:ext cx="2085975" cy="15906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26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175" y="1970088"/>
            <a:ext cx="2486025" cy="1876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26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95513" y="4292600"/>
            <a:ext cx="3751262" cy="21574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11" descr="DEMO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05038"/>
            <a:ext cx="257175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12" descr="电阻电容三极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205038"/>
            <a:ext cx="23812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13" descr="DEMO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205038"/>
            <a:ext cx="25781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15"/>
          <p:cNvSpPr txBox="1">
            <a:spLocks noChangeArrowheads="1"/>
          </p:cNvSpPr>
          <p:nvPr/>
        </p:nvSpPr>
        <p:spPr bwMode="auto">
          <a:xfrm>
            <a:off x="1116013" y="5157788"/>
            <a:ext cx="716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原理图         元器件        印刷电路板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gray">
          <a:xfrm>
            <a:off x="654050" y="420688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ext Box 17"/>
          <p:cNvSpPr txBox="1">
            <a:spLocks noChangeArrowheads="1"/>
          </p:cNvSpPr>
          <p:nvPr/>
        </p:nvSpPr>
        <p:spPr bwMode="auto">
          <a:xfrm>
            <a:off x="250825" y="2492375"/>
            <a:ext cx="6676828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是指说明电路中各个元器件的电气连接</a:t>
            </a:r>
          </a:p>
          <a:p>
            <a:pPr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关系的</a:t>
            </a:r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图纸</a:t>
            </a:r>
            <a:r>
              <a:rPr lang="zh-CN" altLang="en-US" dirty="0">
                <a:ea typeface="宋体" panose="02010600030101010101" pitchFamily="2" charset="-122"/>
              </a:rPr>
              <a:t>。（它不涉及元器件的具体</a:t>
            </a:r>
          </a:p>
          <a:p>
            <a:pPr eaLnBrk="1" hangingPunct="1">
              <a:buNone/>
            </a:pP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大小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形状</a:t>
            </a:r>
            <a:r>
              <a:rPr lang="zh-CN" altLang="en-US" dirty="0">
                <a:ea typeface="宋体" panose="02010600030101010101" pitchFamily="2" charset="-122"/>
              </a:rPr>
              <a:t>，而只是关心元器件的</a:t>
            </a: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类型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</a:p>
          <a:p>
            <a:pPr eaLnBrk="1" hangingPunct="1">
              <a:buNone/>
            </a:pP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相互之间的连接</a:t>
            </a:r>
            <a:r>
              <a:rPr lang="zh-CN" altLang="en-US" dirty="0">
                <a:ea typeface="宋体" panose="02010600030101010101" pitchFamily="2" charset="-122"/>
              </a:rPr>
              <a:t>情况。）</a:t>
            </a:r>
          </a:p>
        </p:txBody>
      </p:sp>
      <p:sp>
        <p:nvSpPr>
          <p:cNvPr id="8198" name="Text Box 19"/>
          <p:cNvSpPr txBox="1">
            <a:spLocks noChangeArrowheads="1"/>
          </p:cNvSpPr>
          <p:nvPr/>
        </p:nvSpPr>
        <p:spPr bwMode="auto">
          <a:xfrm>
            <a:off x="250825" y="5068888"/>
            <a:ext cx="5955476" cy="15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是用来</a:t>
            </a: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安装、固定各个实际电路元器</a:t>
            </a:r>
          </a:p>
          <a:p>
            <a:pPr eaLnBrk="1" hangingPunct="1">
              <a:buNone/>
            </a:pP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件并利用铜箔走线实现其正确连接关</a:t>
            </a:r>
          </a:p>
          <a:p>
            <a:pPr eaLnBrk="1" hangingPunct="1">
              <a:buNone/>
            </a:pP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系</a:t>
            </a:r>
            <a:r>
              <a:rPr lang="zh-CN" altLang="en-US" dirty="0">
                <a:ea typeface="宋体" panose="02010600030101010101" pitchFamily="2" charset="-122"/>
              </a:rPr>
              <a:t>的一块</a:t>
            </a: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基板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8199" name="Rectangle 22"/>
          <p:cNvSpPr>
            <a:spLocks noChangeArrowheads="1"/>
          </p:cNvSpPr>
          <p:nvPr/>
        </p:nvSpPr>
        <p:spPr bwMode="auto">
          <a:xfrm>
            <a:off x="539750" y="1828800"/>
            <a:ext cx="3276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什么是电路原理图？</a:t>
            </a:r>
          </a:p>
        </p:txBody>
      </p:sp>
      <p:sp>
        <p:nvSpPr>
          <p:cNvPr id="8200" name="Rectangle 24"/>
          <p:cNvSpPr>
            <a:spLocks noChangeArrowheads="1"/>
          </p:cNvSpPr>
          <p:nvPr/>
        </p:nvSpPr>
        <p:spPr bwMode="auto">
          <a:xfrm>
            <a:off x="539750" y="4437063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什么是印刷电路板？</a:t>
            </a:r>
          </a:p>
        </p:txBody>
      </p:sp>
      <p:pic>
        <p:nvPicPr>
          <p:cNvPr id="8201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052513"/>
            <a:ext cx="2520950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068638"/>
            <a:ext cx="25209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31" descr="u=1620498835,3537741230&amp;fm=0&amp;gp=2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013325"/>
            <a:ext cx="25209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Rectangle 32"/>
          <p:cNvSpPr>
            <a:spLocks noChangeArrowheads="1"/>
          </p:cNvSpPr>
          <p:nvPr/>
        </p:nvSpPr>
        <p:spPr bwMode="auto">
          <a:xfrm>
            <a:off x="539750" y="1254124"/>
            <a:ext cx="1944688" cy="538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两个概念：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gray">
          <a:xfrm>
            <a:off x="654050" y="420688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36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0"/>
          <p:cNvSpPr txBox="1">
            <a:spLocks noChangeArrowheads="1"/>
          </p:cNvSpPr>
          <p:nvPr/>
        </p:nvSpPr>
        <p:spPr bwMode="auto">
          <a:xfrm>
            <a:off x="395288" y="594995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zh-CN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21" name="Text Box 33"/>
          <p:cNvSpPr txBox="1">
            <a:spLocks noChangeArrowheads="1"/>
          </p:cNvSpPr>
          <p:nvPr/>
        </p:nvSpPr>
        <p:spPr bwMode="auto">
          <a:xfrm>
            <a:off x="36513" y="4365625"/>
            <a:ext cx="9144000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分类：</a:t>
            </a:r>
          </a:p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刚性电路板和柔性电路板；</a:t>
            </a:r>
          </a:p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酚醛树脂板、环氧树脂板、氮化铝板、碳化硅板等；</a:t>
            </a:r>
          </a:p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目前常用的电路板有单层、双面、四层板、六层板等。</a:t>
            </a:r>
          </a:p>
        </p:txBody>
      </p:sp>
      <p:sp>
        <p:nvSpPr>
          <p:cNvPr id="9222" name="Rectangle 34"/>
          <p:cNvSpPr>
            <a:spLocks noChangeArrowheads="1"/>
          </p:cNvSpPr>
          <p:nvPr/>
        </p:nvSpPr>
        <p:spPr bwMode="auto">
          <a:xfrm>
            <a:off x="468313" y="1412875"/>
            <a:ext cx="8135937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zh-CN" altLang="en-US" sz="32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印刷电路板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 </a:t>
            </a:r>
            <a:r>
              <a:rPr lang="en-US" altLang="zh-CN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Printed Circuit Board, PCB 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9223" name="Text Box 35"/>
          <p:cNvSpPr txBox="1">
            <a:spLocks noChangeArrowheads="1"/>
          </p:cNvSpPr>
          <p:nvPr/>
        </p:nvSpPr>
        <p:spPr bwMode="auto">
          <a:xfrm>
            <a:off x="539750" y="2411413"/>
            <a:ext cx="8119530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作用：安装、固定支撑各个实际电路元器件并利用</a:t>
            </a:r>
          </a:p>
          <a:p>
            <a:pPr eaLnBrk="1" hangingPunct="1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铜箔走线将各种元器件联接起来形成电流通路。</a:t>
            </a:r>
          </a:p>
        </p:txBody>
      </p:sp>
      <p:pic>
        <p:nvPicPr>
          <p:cNvPr id="9237" name="Picture 21" descr="2009122212011412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3679825"/>
            <a:ext cx="1655762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200912181650275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3444875"/>
            <a:ext cx="1728787" cy="171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3"/>
          <p:cNvSpPr txBox="1">
            <a:spLocks noChangeArrowheads="1"/>
          </p:cNvSpPr>
          <p:nvPr/>
        </p:nvSpPr>
        <p:spPr bwMode="gray">
          <a:xfrm>
            <a:off x="654050" y="420688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17509"/>
      </p:ext>
    </p:extLst>
  </p:cSld>
  <p:clrMapOvr>
    <a:masterClrMapping/>
  </p:clrMapOvr>
</p:sld>
</file>

<file path=ppt/theme/theme1.xml><?xml version="1.0" encoding="utf-8"?>
<a:theme xmlns:a="http://schemas.openxmlformats.org/drawingml/2006/main" name="6_Profile">
  <a:themeElements>
    <a:clrScheme name="6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6_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accent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accent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黑体" pitchFamily="2" charset="-122"/>
          </a:defRPr>
        </a:defPPr>
      </a:lstStyle>
    </a:lnDef>
  </a:objectDefaults>
  <a:extraClrSchemeLst>
    <a:extraClrScheme>
      <a:clrScheme name="6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209994</TotalTime>
  <Words>2343</Words>
  <Application>Microsoft Office PowerPoint</Application>
  <PresentationFormat>全屏显示(4:3)</PresentationFormat>
  <Paragraphs>389</Paragraphs>
  <Slides>67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黑体</vt:lpstr>
      <vt:lpstr>宋体</vt:lpstr>
      <vt:lpstr>Arial</vt:lpstr>
      <vt:lpstr>Times New Roman</vt:lpstr>
      <vt:lpstr>Verdana</vt:lpstr>
      <vt:lpstr>Wingdings</vt:lpstr>
      <vt:lpstr>6_Profile</vt:lpstr>
      <vt:lpstr>1_Profile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LCY</cp:lastModifiedBy>
  <cp:revision>1716</cp:revision>
  <dcterms:created xsi:type="dcterms:W3CDTF">2008-09-01T01:19:24Z</dcterms:created>
  <dcterms:modified xsi:type="dcterms:W3CDTF">2023-06-29T03:03:06Z</dcterms:modified>
</cp:coreProperties>
</file>